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0"/>
  </p:notesMasterIdLst>
  <p:handoutMasterIdLst>
    <p:handoutMasterId r:id="rId21"/>
  </p:handoutMasterIdLst>
  <p:sldIdLst>
    <p:sldId id="256" r:id="rId3"/>
    <p:sldId id="258" r:id="rId4"/>
    <p:sldId id="259" r:id="rId5"/>
    <p:sldId id="260" r:id="rId6"/>
    <p:sldId id="269" r:id="rId7"/>
    <p:sldId id="280" r:id="rId8"/>
    <p:sldId id="281" r:id="rId9"/>
    <p:sldId id="267" r:id="rId10"/>
    <p:sldId id="266" r:id="rId11"/>
    <p:sldId id="264" r:id="rId12"/>
    <p:sldId id="265" r:id="rId13"/>
    <p:sldId id="262" r:id="rId14"/>
    <p:sldId id="263" r:id="rId15"/>
    <p:sldId id="261" r:id="rId16"/>
    <p:sldId id="273" r:id="rId17"/>
    <p:sldId id="274" r:id="rId18"/>
    <p:sldId id="277" r:id="rId19"/>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Calibri" pitchFamily="34" charset="0"/>
        <a:ea typeface="Microsoft YaHei" pitchFamily="34" charset="-122"/>
        <a:cs typeface="+mn-cs"/>
      </a:defRPr>
    </a:lvl5pPr>
    <a:lvl6pPr marL="2286000" algn="l" defTabSz="914400" rtl="0" eaLnBrk="1" latinLnBrk="0" hangingPunct="1">
      <a:defRPr kern="1200">
        <a:solidFill>
          <a:schemeClr val="bg1"/>
        </a:solidFill>
        <a:latin typeface="Calibri" pitchFamily="34" charset="0"/>
        <a:ea typeface="Microsoft YaHei" pitchFamily="34" charset="-122"/>
        <a:cs typeface="+mn-cs"/>
      </a:defRPr>
    </a:lvl6pPr>
    <a:lvl7pPr marL="2743200" algn="l" defTabSz="914400" rtl="0" eaLnBrk="1" latinLnBrk="0" hangingPunct="1">
      <a:defRPr kern="1200">
        <a:solidFill>
          <a:schemeClr val="bg1"/>
        </a:solidFill>
        <a:latin typeface="Calibri" pitchFamily="34" charset="0"/>
        <a:ea typeface="Microsoft YaHei" pitchFamily="34" charset="-122"/>
        <a:cs typeface="+mn-cs"/>
      </a:defRPr>
    </a:lvl7pPr>
    <a:lvl8pPr marL="3200400" algn="l" defTabSz="914400" rtl="0" eaLnBrk="1" latinLnBrk="0" hangingPunct="1">
      <a:defRPr kern="1200">
        <a:solidFill>
          <a:schemeClr val="bg1"/>
        </a:solidFill>
        <a:latin typeface="Calibri" pitchFamily="34" charset="0"/>
        <a:ea typeface="Microsoft YaHei" pitchFamily="34" charset="-122"/>
        <a:cs typeface="+mn-cs"/>
      </a:defRPr>
    </a:lvl8pPr>
    <a:lvl9pPr marL="3657600" algn="l" defTabSz="914400" rtl="0" eaLnBrk="1" latinLnBrk="0" hangingPunct="1">
      <a:defRPr kern="1200">
        <a:solidFill>
          <a:schemeClr val="bg1"/>
        </a:solidFill>
        <a:latin typeface="Calibri" pitchFamily="34"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804"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buClr>
                <a:srgbClr val="000000"/>
              </a:buClr>
              <a:buSzPct val="100000"/>
              <a:buFont typeface="Times New Roman" panose="02020603050405020304" pitchFamily="18" charset="0"/>
              <a:buNone/>
              <a:defRPr sz="1200"/>
            </a:lvl1pPr>
          </a:lstStyle>
          <a:p>
            <a:pPr>
              <a:defRPr/>
            </a:pPr>
            <a:endParaRPr lang="it-IT"/>
          </a:p>
        </p:txBody>
      </p:sp>
      <p:sp>
        <p:nvSpPr>
          <p:cNvPr id="3" name="Segnaposto dat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hangingPunct="1">
              <a:buClr>
                <a:srgbClr val="000000"/>
              </a:buClr>
              <a:buSzPct val="100000"/>
              <a:buFont typeface="Times New Roman" panose="02020603050405020304" pitchFamily="18" charset="0"/>
              <a:buNone/>
              <a:defRPr sz="1200"/>
            </a:lvl1pPr>
          </a:lstStyle>
          <a:p>
            <a:pPr>
              <a:defRPr/>
            </a:pPr>
            <a:fld id="{EA5815C4-BFAE-4832-9D92-1BB214DA874A}" type="datetimeFigureOut">
              <a:rPr lang="it-IT"/>
              <a:pPr>
                <a:defRPr/>
              </a:pPr>
              <a:t>03/11/2016</a:t>
            </a:fld>
            <a:endParaRPr lang="it-IT"/>
          </a:p>
        </p:txBody>
      </p:sp>
      <p:sp>
        <p:nvSpPr>
          <p:cNvPr id="4" name="Segnaposto piè di pagina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hangingPunct="1">
              <a:buClr>
                <a:srgbClr val="000000"/>
              </a:buClr>
              <a:buSzPct val="100000"/>
              <a:buFont typeface="Times New Roman" panose="02020603050405020304" pitchFamily="18" charset="0"/>
              <a:buNone/>
              <a:defRPr sz="1200"/>
            </a:lvl1pPr>
          </a:lstStyle>
          <a:p>
            <a:pPr>
              <a:defRPr/>
            </a:pPr>
            <a:endParaRPr lang="it-IT"/>
          </a:p>
        </p:txBody>
      </p:sp>
      <p:sp>
        <p:nvSpPr>
          <p:cNvPr id="5" name="Segnaposto numero diapositiva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itchFamily="18" charset="0"/>
              <a:buNone/>
              <a:defRPr sz="1200"/>
            </a:lvl1pPr>
          </a:lstStyle>
          <a:p>
            <a:fld id="{0183D4F3-FF6B-483B-B2EF-40478BDDD03D}"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797675" cy="9926638"/>
          </a:xfrm>
          <a:prstGeom prst="roundRect">
            <a:avLst>
              <a:gd name="adj" fmla="val 23"/>
            </a:avLst>
          </a:prstGeom>
          <a:solidFill>
            <a:srgbClr val="FFFFFF"/>
          </a:solidFill>
          <a:ln w="9360" cap="sq">
            <a:noFill/>
            <a:miter lim="800000"/>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75" name="AutoShape 2"/>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76" name="AutoShape 3"/>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77" name="AutoShape 4"/>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78" name="AutoShape 5"/>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79" name="AutoShape 6"/>
          <p:cNvSpPr>
            <a:spLocks noChangeArrowheads="1"/>
          </p:cNvSpPr>
          <p:nvPr/>
        </p:nvSpPr>
        <p:spPr bwMode="auto">
          <a:xfrm>
            <a:off x="0" y="0"/>
            <a:ext cx="6797675" cy="9926638"/>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80" name="Text Box 7"/>
          <p:cNvSpPr txBox="1">
            <a:spLocks noChangeArrowheads="1"/>
          </p:cNvSpPr>
          <p:nvPr/>
        </p:nvSpPr>
        <p:spPr bwMode="auto">
          <a:xfrm>
            <a:off x="0" y="0"/>
            <a:ext cx="2946400" cy="498475"/>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81" name="Text Box 8"/>
          <p:cNvSpPr txBox="1">
            <a:spLocks noChangeArrowheads="1"/>
          </p:cNvSpPr>
          <p:nvPr/>
        </p:nvSpPr>
        <p:spPr bwMode="auto">
          <a:xfrm>
            <a:off x="3849688" y="0"/>
            <a:ext cx="2944812" cy="496888"/>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082" name="Rectangle 9"/>
          <p:cNvSpPr>
            <a:spLocks noGrp="1" noChangeArrowheads="1"/>
          </p:cNvSpPr>
          <p:nvPr>
            <p:ph type="sldImg"/>
          </p:nvPr>
        </p:nvSpPr>
        <p:spPr bwMode="auto">
          <a:xfrm>
            <a:off x="1168400" y="1241425"/>
            <a:ext cx="4451350" cy="3338513"/>
          </a:xfrm>
          <a:prstGeom prst="rect">
            <a:avLst/>
          </a:prstGeom>
          <a:noFill/>
          <a:ln w="9525">
            <a:noFill/>
            <a:round/>
            <a:headEnd/>
            <a:tailEnd/>
          </a:ln>
          <a:effectLst/>
        </p:spPr>
      </p:sp>
      <p:sp>
        <p:nvSpPr>
          <p:cNvPr id="2" name="Rectangle 10"/>
          <p:cNvSpPr>
            <a:spLocks noGrp="1" noChangeArrowheads="1"/>
          </p:cNvSpPr>
          <p:nvPr>
            <p:ph type="body"/>
          </p:nvPr>
        </p:nvSpPr>
        <p:spPr bwMode="auto">
          <a:xfrm>
            <a:off x="679450" y="4776788"/>
            <a:ext cx="5429250" cy="3898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noProof="0" smtClean="0"/>
          </a:p>
        </p:txBody>
      </p:sp>
      <p:sp>
        <p:nvSpPr>
          <p:cNvPr id="3084" name="Text Box 11"/>
          <p:cNvSpPr txBox="1">
            <a:spLocks noChangeArrowheads="1"/>
          </p:cNvSpPr>
          <p:nvPr/>
        </p:nvSpPr>
        <p:spPr bwMode="auto">
          <a:xfrm>
            <a:off x="0" y="9428163"/>
            <a:ext cx="2946400" cy="498475"/>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3" name="Rectangle 12"/>
          <p:cNvSpPr>
            <a:spLocks noGrp="1" noChangeArrowheads="1"/>
          </p:cNvSpPr>
          <p:nvPr>
            <p:ph type="sldNum"/>
          </p:nvPr>
        </p:nvSpPr>
        <p:spPr bwMode="auto">
          <a:xfrm>
            <a:off x="3849688" y="9428163"/>
            <a:ext cx="2936875" cy="4873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723900" algn="l"/>
                <a:tab pos="1447800" algn="l"/>
                <a:tab pos="2171700" algn="l"/>
                <a:tab pos="2895600" algn="l"/>
              </a:tabLst>
              <a:defRPr sz="1200">
                <a:solidFill>
                  <a:srgbClr val="000000"/>
                </a:solidFill>
                <a:latin typeface="Times New Roman" pitchFamily="18" charset="0"/>
              </a:defRPr>
            </a:lvl1pPr>
          </a:lstStyle>
          <a:p>
            <a:fld id="{EB735B18-CA07-4995-AFA4-CEBCFA6A43D8}"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ln>
            <a:round/>
            <a:headEnd/>
            <a:tailEnd/>
          </a:ln>
        </p:spPr>
        <p:txBody>
          <a:bodyPr/>
          <a:lstStyle/>
          <a:p>
            <a:fld id="{B22C184D-A4D4-418B-ADD6-446E3D094842}" type="slidenum">
              <a:rPr lang="it-IT" altLang="it-IT"/>
              <a:pPr/>
              <a:t>1</a:t>
            </a:fld>
            <a:endParaRPr lang="it-IT" altLang="it-IT"/>
          </a:p>
        </p:txBody>
      </p:sp>
      <p:sp>
        <p:nvSpPr>
          <p:cNvPr id="6147"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BB38594-A661-405A-A5EB-8A3071AC745F}"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altLang="it-IT" sz="1200">
              <a:solidFill>
                <a:srgbClr val="000000"/>
              </a:solidFill>
            </a:endParaRPr>
          </a:p>
        </p:txBody>
      </p:sp>
      <p:sp>
        <p:nvSpPr>
          <p:cNvPr id="6148"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6149"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2"/>
          <p:cNvSpPr>
            <a:spLocks noGrp="1" noChangeArrowheads="1"/>
          </p:cNvSpPr>
          <p:nvPr>
            <p:ph type="sldNum" sz="quarter"/>
          </p:nvPr>
        </p:nvSpPr>
        <p:spPr>
          <a:noFill/>
          <a:ln>
            <a:round/>
            <a:headEnd/>
            <a:tailEnd/>
          </a:ln>
        </p:spPr>
        <p:txBody>
          <a:bodyPr/>
          <a:lstStyle/>
          <a:p>
            <a:fld id="{23E32D84-A8D2-41A8-8071-F74045B5D2C2}" type="slidenum">
              <a:rPr lang="it-IT" altLang="it-IT"/>
              <a:pPr/>
              <a:t>10</a:t>
            </a:fld>
            <a:endParaRPr lang="it-IT" altLang="it-IT"/>
          </a:p>
        </p:txBody>
      </p:sp>
      <p:sp>
        <p:nvSpPr>
          <p:cNvPr id="24579"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A807D82-E3EF-48AD-A267-AB2302274EF4}"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it-IT" altLang="it-IT" sz="1200">
              <a:solidFill>
                <a:srgbClr val="000000"/>
              </a:solidFill>
            </a:endParaRPr>
          </a:p>
        </p:txBody>
      </p:sp>
      <p:sp>
        <p:nvSpPr>
          <p:cNvPr id="24580"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24581"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24582"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44060FF-9E9C-4610-A0DF-A2FAE9669282}"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it-IT" altLang="it-IT"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2"/>
          <p:cNvSpPr>
            <a:spLocks noGrp="1" noChangeArrowheads="1"/>
          </p:cNvSpPr>
          <p:nvPr>
            <p:ph type="sldNum" sz="quarter"/>
          </p:nvPr>
        </p:nvSpPr>
        <p:spPr>
          <a:noFill/>
          <a:ln>
            <a:round/>
            <a:headEnd/>
            <a:tailEnd/>
          </a:ln>
        </p:spPr>
        <p:txBody>
          <a:bodyPr/>
          <a:lstStyle/>
          <a:p>
            <a:fld id="{012EF299-9BA1-42E0-82B1-8A047DA7E8D1}" type="slidenum">
              <a:rPr lang="it-IT" altLang="it-IT"/>
              <a:pPr/>
              <a:t>11</a:t>
            </a:fld>
            <a:endParaRPr lang="it-IT" altLang="it-IT"/>
          </a:p>
        </p:txBody>
      </p:sp>
      <p:sp>
        <p:nvSpPr>
          <p:cNvPr id="26627"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39C0F8E-C5D2-468E-91C8-1250610126CD}"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it-IT" altLang="it-IT" sz="1200">
              <a:solidFill>
                <a:srgbClr val="000000"/>
              </a:solidFill>
            </a:endParaRPr>
          </a:p>
        </p:txBody>
      </p:sp>
      <p:sp>
        <p:nvSpPr>
          <p:cNvPr id="26628"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26629"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26630"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B11B06F-5FC6-4168-8091-69DAD1BE6925}"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it-IT" altLang="it-IT"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2"/>
          <p:cNvSpPr>
            <a:spLocks noGrp="1" noChangeArrowheads="1"/>
          </p:cNvSpPr>
          <p:nvPr>
            <p:ph type="sldNum" sz="quarter"/>
          </p:nvPr>
        </p:nvSpPr>
        <p:spPr>
          <a:noFill/>
          <a:ln>
            <a:round/>
            <a:headEnd/>
            <a:tailEnd/>
          </a:ln>
        </p:spPr>
        <p:txBody>
          <a:bodyPr/>
          <a:lstStyle/>
          <a:p>
            <a:fld id="{AB21788A-18B5-4232-993B-8CA8886F08FF}" type="slidenum">
              <a:rPr lang="it-IT" altLang="it-IT"/>
              <a:pPr/>
              <a:t>12</a:t>
            </a:fld>
            <a:endParaRPr lang="it-IT" altLang="it-IT"/>
          </a:p>
        </p:txBody>
      </p:sp>
      <p:sp>
        <p:nvSpPr>
          <p:cNvPr id="28675"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23DB36A-F087-4172-A26C-005993A25566}"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it-IT" altLang="it-IT" sz="1200">
              <a:solidFill>
                <a:srgbClr val="000000"/>
              </a:solidFill>
            </a:endParaRPr>
          </a:p>
        </p:txBody>
      </p:sp>
      <p:sp>
        <p:nvSpPr>
          <p:cNvPr id="28676"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28677"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28678"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6AD4755-A678-44AE-AAC0-409C484F8F45}"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it-IT" altLang="it-IT"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2"/>
          <p:cNvSpPr>
            <a:spLocks noGrp="1" noChangeArrowheads="1"/>
          </p:cNvSpPr>
          <p:nvPr>
            <p:ph type="sldNum" sz="quarter"/>
          </p:nvPr>
        </p:nvSpPr>
        <p:spPr>
          <a:noFill/>
          <a:ln>
            <a:round/>
            <a:headEnd/>
            <a:tailEnd/>
          </a:ln>
        </p:spPr>
        <p:txBody>
          <a:bodyPr/>
          <a:lstStyle/>
          <a:p>
            <a:fld id="{19F8374D-FFC5-41FD-9ACE-AE2505084B38}" type="slidenum">
              <a:rPr lang="it-IT" altLang="it-IT"/>
              <a:pPr/>
              <a:t>13</a:t>
            </a:fld>
            <a:endParaRPr lang="it-IT" altLang="it-IT"/>
          </a:p>
        </p:txBody>
      </p:sp>
      <p:sp>
        <p:nvSpPr>
          <p:cNvPr id="30723"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976198F-096D-4025-B21B-46DB58B3E77A}"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it-IT" altLang="it-IT" sz="1200">
              <a:solidFill>
                <a:srgbClr val="000000"/>
              </a:solidFill>
            </a:endParaRPr>
          </a:p>
        </p:txBody>
      </p:sp>
      <p:sp>
        <p:nvSpPr>
          <p:cNvPr id="30724"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30725"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30726"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4E59A65-2468-4ACD-9114-6EE970307973}"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it-IT" altLang="it-IT"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2"/>
          <p:cNvSpPr>
            <a:spLocks noGrp="1" noChangeArrowheads="1"/>
          </p:cNvSpPr>
          <p:nvPr>
            <p:ph type="sldNum" sz="quarter"/>
          </p:nvPr>
        </p:nvSpPr>
        <p:spPr>
          <a:noFill/>
          <a:ln>
            <a:round/>
            <a:headEnd/>
            <a:tailEnd/>
          </a:ln>
        </p:spPr>
        <p:txBody>
          <a:bodyPr/>
          <a:lstStyle/>
          <a:p>
            <a:fld id="{FF80A997-CFB8-46CF-B974-62390380F469}" type="slidenum">
              <a:rPr lang="it-IT" altLang="it-IT"/>
              <a:pPr/>
              <a:t>14</a:t>
            </a:fld>
            <a:endParaRPr lang="it-IT" altLang="it-IT"/>
          </a:p>
        </p:txBody>
      </p:sp>
      <p:sp>
        <p:nvSpPr>
          <p:cNvPr id="32771"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590B8A7-66F5-4CEB-BC6A-8407B9CEC35E}"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it-IT" altLang="it-IT" sz="1200">
              <a:solidFill>
                <a:srgbClr val="000000"/>
              </a:solidFill>
            </a:endParaRPr>
          </a:p>
        </p:txBody>
      </p:sp>
      <p:sp>
        <p:nvSpPr>
          <p:cNvPr id="32772"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32773"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32774"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C4BAAA-BDAC-4A82-A20C-29E3F19F753B}"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it-IT" altLang="it-IT"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2"/>
          <p:cNvSpPr>
            <a:spLocks noGrp="1" noChangeArrowheads="1"/>
          </p:cNvSpPr>
          <p:nvPr>
            <p:ph type="sldNum" sz="quarter"/>
          </p:nvPr>
        </p:nvSpPr>
        <p:spPr>
          <a:noFill/>
          <a:ln>
            <a:round/>
            <a:headEnd/>
            <a:tailEnd/>
          </a:ln>
        </p:spPr>
        <p:txBody>
          <a:bodyPr/>
          <a:lstStyle/>
          <a:p>
            <a:fld id="{D3B5EB32-60F4-4A9A-8C98-8FE05FBE3F43}" type="slidenum">
              <a:rPr lang="it-IT" altLang="it-IT">
                <a:solidFill>
                  <a:srgbClr val="FFFFFF"/>
                </a:solidFill>
              </a:rPr>
              <a:pPr/>
              <a:t>15</a:t>
            </a:fld>
            <a:endParaRPr lang="it-IT" altLang="it-IT">
              <a:solidFill>
                <a:srgbClr val="FFFFFF"/>
              </a:solidFill>
            </a:endParaRPr>
          </a:p>
        </p:txBody>
      </p:sp>
      <p:sp>
        <p:nvSpPr>
          <p:cNvPr id="34819"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D81D245-2366-415A-B968-90E8EF017415}"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it-IT" altLang="it-IT" sz="1200">
              <a:solidFill>
                <a:srgbClr val="000000"/>
              </a:solidFill>
            </a:endParaRPr>
          </a:p>
        </p:txBody>
      </p:sp>
      <p:sp>
        <p:nvSpPr>
          <p:cNvPr id="34820"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34821"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34822"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0D3DA5D-1299-4FF5-A1F1-202747745AEE}"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it-IT" altLang="it-IT"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2"/>
          <p:cNvSpPr>
            <a:spLocks noGrp="1" noChangeArrowheads="1"/>
          </p:cNvSpPr>
          <p:nvPr>
            <p:ph type="sldNum" sz="quarter"/>
          </p:nvPr>
        </p:nvSpPr>
        <p:spPr>
          <a:noFill/>
          <a:ln>
            <a:round/>
            <a:headEnd/>
            <a:tailEnd/>
          </a:ln>
        </p:spPr>
        <p:txBody>
          <a:bodyPr/>
          <a:lstStyle/>
          <a:p>
            <a:fld id="{E2A2C882-B39D-4EAD-8C67-31975E08AFED}" type="slidenum">
              <a:rPr lang="it-IT" altLang="it-IT">
                <a:solidFill>
                  <a:srgbClr val="FFFFFF"/>
                </a:solidFill>
              </a:rPr>
              <a:pPr/>
              <a:t>16</a:t>
            </a:fld>
            <a:endParaRPr lang="it-IT" altLang="it-IT">
              <a:solidFill>
                <a:srgbClr val="FFFFFF"/>
              </a:solidFill>
            </a:endParaRPr>
          </a:p>
        </p:txBody>
      </p:sp>
      <p:sp>
        <p:nvSpPr>
          <p:cNvPr id="36867"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A49AF6C-84B3-4EF8-BFC6-89707F7C22A2}"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it-IT" altLang="it-IT" sz="1200">
              <a:solidFill>
                <a:srgbClr val="000000"/>
              </a:solidFill>
            </a:endParaRPr>
          </a:p>
        </p:txBody>
      </p:sp>
      <p:sp>
        <p:nvSpPr>
          <p:cNvPr id="36868"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36869"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36870"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03F0BEE-77D5-4883-9F31-702D08EEB142}"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it-IT" altLang="it-IT"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2"/>
          <p:cNvSpPr>
            <a:spLocks noGrp="1" noChangeArrowheads="1"/>
          </p:cNvSpPr>
          <p:nvPr>
            <p:ph type="sldNum" sz="quarter"/>
          </p:nvPr>
        </p:nvSpPr>
        <p:spPr>
          <a:noFill/>
          <a:ln>
            <a:round/>
            <a:headEnd/>
            <a:tailEnd/>
          </a:ln>
        </p:spPr>
        <p:txBody>
          <a:bodyPr/>
          <a:lstStyle/>
          <a:p>
            <a:fld id="{97D6D0C4-17E8-4D86-A06A-5B6D1639AFF0}" type="slidenum">
              <a:rPr lang="it-IT" altLang="it-IT">
                <a:solidFill>
                  <a:srgbClr val="FFFFFF"/>
                </a:solidFill>
              </a:rPr>
              <a:pPr/>
              <a:t>17</a:t>
            </a:fld>
            <a:endParaRPr lang="it-IT" altLang="it-IT">
              <a:solidFill>
                <a:srgbClr val="FFFFFF"/>
              </a:solidFill>
            </a:endParaRPr>
          </a:p>
        </p:txBody>
      </p:sp>
      <p:sp>
        <p:nvSpPr>
          <p:cNvPr id="38915"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9F19194-87BC-46C9-ACDB-E9A41EE78524}"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it-IT" altLang="it-IT" sz="1200">
              <a:solidFill>
                <a:srgbClr val="000000"/>
              </a:solidFill>
            </a:endParaRPr>
          </a:p>
        </p:txBody>
      </p:sp>
      <p:sp>
        <p:nvSpPr>
          <p:cNvPr id="38916"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38917"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38918"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864205-8682-4EAB-B50C-EB2388D901E3}"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it-IT" altLang="it-IT"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2"/>
          <p:cNvSpPr>
            <a:spLocks noGrp="1" noChangeArrowheads="1"/>
          </p:cNvSpPr>
          <p:nvPr>
            <p:ph type="sldNum" sz="quarter"/>
          </p:nvPr>
        </p:nvSpPr>
        <p:spPr>
          <a:noFill/>
          <a:ln>
            <a:round/>
            <a:headEnd/>
            <a:tailEnd/>
          </a:ln>
        </p:spPr>
        <p:txBody>
          <a:bodyPr/>
          <a:lstStyle/>
          <a:p>
            <a:fld id="{4F4F2275-3B55-4503-9DF7-5D15F0A98EDF}" type="slidenum">
              <a:rPr lang="it-IT" altLang="it-IT"/>
              <a:pPr/>
              <a:t>2</a:t>
            </a:fld>
            <a:endParaRPr lang="it-IT" altLang="it-IT"/>
          </a:p>
        </p:txBody>
      </p:sp>
      <p:sp>
        <p:nvSpPr>
          <p:cNvPr id="8195"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265B435-B723-4304-A311-0333F5EE0764}"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it-IT" altLang="it-IT" sz="1200">
              <a:solidFill>
                <a:srgbClr val="000000"/>
              </a:solidFill>
            </a:endParaRPr>
          </a:p>
        </p:txBody>
      </p:sp>
      <p:sp>
        <p:nvSpPr>
          <p:cNvPr id="8196"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8197"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8198"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6D084F8-A64B-4A65-A1FB-474CDB942245}"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it-IT" altLang="it-IT"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2"/>
          <p:cNvSpPr>
            <a:spLocks noGrp="1" noChangeArrowheads="1"/>
          </p:cNvSpPr>
          <p:nvPr>
            <p:ph type="sldNum" sz="quarter"/>
          </p:nvPr>
        </p:nvSpPr>
        <p:spPr>
          <a:noFill/>
          <a:ln>
            <a:round/>
            <a:headEnd/>
            <a:tailEnd/>
          </a:ln>
        </p:spPr>
        <p:txBody>
          <a:bodyPr/>
          <a:lstStyle/>
          <a:p>
            <a:fld id="{8C35C242-85E7-4E06-8DE9-A158F505C167}" type="slidenum">
              <a:rPr lang="it-IT" altLang="it-IT"/>
              <a:pPr/>
              <a:t>3</a:t>
            </a:fld>
            <a:endParaRPr lang="it-IT" altLang="it-IT"/>
          </a:p>
        </p:txBody>
      </p:sp>
      <p:sp>
        <p:nvSpPr>
          <p:cNvPr id="10243"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C00BAE6-75DB-4F16-A61E-BDC1AB99795D}"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it-IT" altLang="it-IT" sz="1200">
              <a:solidFill>
                <a:srgbClr val="000000"/>
              </a:solidFill>
            </a:endParaRPr>
          </a:p>
        </p:txBody>
      </p:sp>
      <p:sp>
        <p:nvSpPr>
          <p:cNvPr id="10244"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10245"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10246"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F02DB28-0599-4511-9AD2-0451C6FE2231}"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it-IT" altLang="it-IT"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2"/>
          <p:cNvSpPr>
            <a:spLocks noGrp="1" noChangeArrowheads="1"/>
          </p:cNvSpPr>
          <p:nvPr>
            <p:ph type="sldNum" sz="quarter"/>
          </p:nvPr>
        </p:nvSpPr>
        <p:spPr>
          <a:noFill/>
          <a:ln>
            <a:round/>
            <a:headEnd/>
            <a:tailEnd/>
          </a:ln>
        </p:spPr>
        <p:txBody>
          <a:bodyPr/>
          <a:lstStyle/>
          <a:p>
            <a:fld id="{6811016F-7D78-4E02-9087-27B6EAC03D31}" type="slidenum">
              <a:rPr lang="it-IT" altLang="it-IT"/>
              <a:pPr/>
              <a:t>4</a:t>
            </a:fld>
            <a:endParaRPr lang="it-IT" altLang="it-IT"/>
          </a:p>
        </p:txBody>
      </p:sp>
      <p:sp>
        <p:nvSpPr>
          <p:cNvPr id="12291"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5ACB4B9-09C7-4244-93C3-2E8BB60CDF0E}"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it-IT" altLang="it-IT" sz="1200">
              <a:solidFill>
                <a:srgbClr val="000000"/>
              </a:solidFill>
            </a:endParaRPr>
          </a:p>
        </p:txBody>
      </p:sp>
      <p:sp>
        <p:nvSpPr>
          <p:cNvPr id="12292"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12293"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12294"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47516EA-AF9A-4014-9A5A-2305916D82FC}"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it-IT" altLang="it-IT"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2"/>
          <p:cNvSpPr>
            <a:spLocks noGrp="1" noChangeArrowheads="1"/>
          </p:cNvSpPr>
          <p:nvPr>
            <p:ph type="sldNum" sz="quarter"/>
          </p:nvPr>
        </p:nvSpPr>
        <p:spPr>
          <a:noFill/>
          <a:ln>
            <a:round/>
            <a:headEnd/>
            <a:tailEnd/>
          </a:ln>
        </p:spPr>
        <p:txBody>
          <a:bodyPr/>
          <a:lstStyle/>
          <a:p>
            <a:fld id="{37764F22-54FD-49A4-83B7-D079A4A2608B}" type="slidenum">
              <a:rPr lang="it-IT" altLang="it-IT"/>
              <a:pPr/>
              <a:t>5</a:t>
            </a:fld>
            <a:endParaRPr lang="it-IT" altLang="it-IT"/>
          </a:p>
        </p:txBody>
      </p:sp>
      <p:sp>
        <p:nvSpPr>
          <p:cNvPr id="14339"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DF80E2B-4A80-4A28-A4C7-5219407C306D}"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it-IT" altLang="it-IT" sz="1200">
              <a:solidFill>
                <a:srgbClr val="000000"/>
              </a:solidFill>
            </a:endParaRPr>
          </a:p>
        </p:txBody>
      </p:sp>
      <p:sp>
        <p:nvSpPr>
          <p:cNvPr id="14340"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14341"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14342"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0296E30-24C4-4A9A-A08B-D8E66368E7E3}"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it-IT" altLang="it-IT"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2"/>
          <p:cNvSpPr>
            <a:spLocks noGrp="1" noChangeArrowheads="1"/>
          </p:cNvSpPr>
          <p:nvPr>
            <p:ph type="sldNum" sz="quarter"/>
          </p:nvPr>
        </p:nvSpPr>
        <p:spPr>
          <a:noFill/>
          <a:ln>
            <a:round/>
            <a:headEnd/>
            <a:tailEnd/>
          </a:ln>
        </p:spPr>
        <p:txBody>
          <a:bodyPr/>
          <a:lstStyle/>
          <a:p>
            <a:fld id="{AE88FFA5-C74C-4C85-9B3E-3EF0D573DCC3}" type="slidenum">
              <a:rPr lang="it-IT" altLang="it-IT"/>
              <a:pPr/>
              <a:t>6</a:t>
            </a:fld>
            <a:endParaRPr lang="it-IT" altLang="it-IT"/>
          </a:p>
        </p:txBody>
      </p:sp>
      <p:sp>
        <p:nvSpPr>
          <p:cNvPr id="16387"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AEB1CFE-6116-402B-8422-2C6702242024}"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it-IT" altLang="it-IT" sz="1200">
              <a:solidFill>
                <a:srgbClr val="000000"/>
              </a:solidFill>
            </a:endParaRPr>
          </a:p>
        </p:txBody>
      </p:sp>
      <p:sp>
        <p:nvSpPr>
          <p:cNvPr id="16388"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16389"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16390"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BBEA94C-8498-4BC4-9F83-DACEF8B1268B}"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it-IT" altLang="it-IT"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2"/>
          <p:cNvSpPr>
            <a:spLocks noGrp="1" noChangeArrowheads="1"/>
          </p:cNvSpPr>
          <p:nvPr>
            <p:ph type="sldNum" sz="quarter"/>
          </p:nvPr>
        </p:nvSpPr>
        <p:spPr>
          <a:noFill/>
          <a:ln>
            <a:round/>
            <a:headEnd/>
            <a:tailEnd/>
          </a:ln>
        </p:spPr>
        <p:txBody>
          <a:bodyPr/>
          <a:lstStyle/>
          <a:p>
            <a:fld id="{5EEFC2F3-D59C-4028-862F-4661C29FB061}" type="slidenum">
              <a:rPr lang="it-IT" altLang="it-IT"/>
              <a:pPr/>
              <a:t>7</a:t>
            </a:fld>
            <a:endParaRPr lang="it-IT" altLang="it-IT"/>
          </a:p>
        </p:txBody>
      </p:sp>
      <p:sp>
        <p:nvSpPr>
          <p:cNvPr id="18435"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8894AC-1DAC-4305-9EA9-AE8FA8D62BDA}"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it-IT" altLang="it-IT" sz="1200">
              <a:solidFill>
                <a:srgbClr val="000000"/>
              </a:solidFill>
            </a:endParaRPr>
          </a:p>
        </p:txBody>
      </p:sp>
      <p:sp>
        <p:nvSpPr>
          <p:cNvPr id="18436"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18437"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18438"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68F1C5C-BD19-43D0-87DF-32EA8B09CC79}"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it-IT" altLang="it-IT"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2"/>
          <p:cNvSpPr>
            <a:spLocks noGrp="1" noChangeArrowheads="1"/>
          </p:cNvSpPr>
          <p:nvPr>
            <p:ph type="sldNum" sz="quarter"/>
          </p:nvPr>
        </p:nvSpPr>
        <p:spPr>
          <a:noFill/>
          <a:ln>
            <a:round/>
            <a:headEnd/>
            <a:tailEnd/>
          </a:ln>
        </p:spPr>
        <p:txBody>
          <a:bodyPr/>
          <a:lstStyle/>
          <a:p>
            <a:fld id="{CE7DB3FE-9CA4-4B0C-B8F8-E7862294D9B2}" type="slidenum">
              <a:rPr lang="it-IT" altLang="it-IT"/>
              <a:pPr/>
              <a:t>8</a:t>
            </a:fld>
            <a:endParaRPr lang="it-IT" altLang="it-IT"/>
          </a:p>
        </p:txBody>
      </p:sp>
      <p:sp>
        <p:nvSpPr>
          <p:cNvPr id="20483"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46508C9-F2F3-42DD-B28B-596E5DE1C512}"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it-IT" altLang="it-IT" sz="1200">
              <a:solidFill>
                <a:srgbClr val="000000"/>
              </a:solidFill>
            </a:endParaRPr>
          </a:p>
        </p:txBody>
      </p:sp>
      <p:sp>
        <p:nvSpPr>
          <p:cNvPr id="20484"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20485"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20486"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42EFC8A-04D1-4523-B8DC-2DE6E7AD3292}"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it-IT" altLang="it-IT"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2"/>
          <p:cNvSpPr>
            <a:spLocks noGrp="1" noChangeArrowheads="1"/>
          </p:cNvSpPr>
          <p:nvPr>
            <p:ph type="sldNum" sz="quarter"/>
          </p:nvPr>
        </p:nvSpPr>
        <p:spPr>
          <a:noFill/>
          <a:ln>
            <a:round/>
            <a:headEnd/>
            <a:tailEnd/>
          </a:ln>
        </p:spPr>
        <p:txBody>
          <a:bodyPr/>
          <a:lstStyle/>
          <a:p>
            <a:fld id="{3DFB782D-3F2D-4727-AA41-46339BA969C8}" type="slidenum">
              <a:rPr lang="it-IT" altLang="it-IT"/>
              <a:pPr/>
              <a:t>9</a:t>
            </a:fld>
            <a:endParaRPr lang="it-IT" altLang="it-IT"/>
          </a:p>
        </p:txBody>
      </p:sp>
      <p:sp>
        <p:nvSpPr>
          <p:cNvPr id="22531" name="Text Box 1"/>
          <p:cNvSpPr txBox="1">
            <a:spLocks noChangeArrowheads="1"/>
          </p:cNvSpPr>
          <p:nvPr/>
        </p:nvSpPr>
        <p:spPr bwMode="auto">
          <a:xfrm>
            <a:off x="3849688" y="9428163"/>
            <a:ext cx="2944812" cy="496887"/>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A68C712-8251-4AEA-A24E-BEF60CBB470C}"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it-IT" altLang="it-IT" sz="1200">
              <a:solidFill>
                <a:srgbClr val="000000"/>
              </a:solidFill>
            </a:endParaRPr>
          </a:p>
        </p:txBody>
      </p:sp>
      <p:sp>
        <p:nvSpPr>
          <p:cNvPr id="22532" name="Rectangle 2"/>
          <p:cNvSpPr>
            <a:spLocks noChangeArrowheads="1" noTextEdit="1"/>
          </p:cNvSpPr>
          <p:nvPr>
            <p:ph type="sldImg"/>
          </p:nvPr>
        </p:nvSpPr>
        <p:spPr>
          <a:xfrm>
            <a:off x="1166813" y="1241425"/>
            <a:ext cx="4464050" cy="3349625"/>
          </a:xfrm>
          <a:solidFill>
            <a:srgbClr val="FFFFFF"/>
          </a:solidFill>
          <a:ln>
            <a:solidFill>
              <a:srgbClr val="000000"/>
            </a:solidFill>
            <a:miter lim="800000"/>
          </a:ln>
        </p:spPr>
      </p:sp>
      <p:sp>
        <p:nvSpPr>
          <p:cNvPr id="22533" name="Rectangle 3"/>
          <p:cNvSpPr>
            <a:spLocks noChangeArrowheads="1"/>
          </p:cNvSpPr>
          <p:nvPr>
            <p:ph type="body" idx="1"/>
          </p:nvPr>
        </p:nvSpPr>
        <p:spPr>
          <a:xfrm>
            <a:off x="679450" y="4776788"/>
            <a:ext cx="5438775" cy="3908425"/>
          </a:xfrm>
          <a:noFill/>
        </p:spPr>
        <p:txBody>
          <a:bodyPr wrap="none" anchor="ctr"/>
          <a:lstStyle/>
          <a:p>
            <a:endParaRPr lang="it-IT" altLang="it-IT" smtClean="0">
              <a:latin typeface="Times New Roman" pitchFamily="18" charset="0"/>
            </a:endParaRPr>
          </a:p>
        </p:txBody>
      </p:sp>
      <p:sp>
        <p:nvSpPr>
          <p:cNvPr id="22534" name="Text Box 4"/>
          <p:cNvSpPr txBox="1">
            <a:spLocks noChangeArrowheads="1"/>
          </p:cNvSpPr>
          <p:nvPr/>
        </p:nvSpPr>
        <p:spPr bwMode="auto">
          <a:xfrm>
            <a:off x="3849688" y="9428163"/>
            <a:ext cx="2946400" cy="498475"/>
          </a:xfrm>
          <a:prstGeom prst="rect">
            <a:avLst/>
          </a:prstGeom>
          <a:noFill/>
          <a:ln w="9525">
            <a:noFill/>
            <a:round/>
            <a:headEnd/>
            <a:tailEnd/>
          </a:ln>
          <a:effectLst/>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98760A0-703E-4515-86FD-5CB5E0D1281B}" type="slidenum">
              <a:rPr lang="it-IT" altLang="it-IT" sz="1200">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it-IT" altLang="it-IT"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sldNum" idx="10"/>
          </p:nvPr>
        </p:nvSpPr>
        <p:spPr>
          <a:ln/>
        </p:spPr>
        <p:txBody>
          <a:bodyPr/>
          <a:lstStyle>
            <a:lvl1pPr>
              <a:defRPr/>
            </a:lvl1pPr>
          </a:lstStyle>
          <a:p>
            <a:fld id="{33AF5E88-16A1-4DC7-AE31-36D6D8AEE8B9}" type="slidenum">
              <a:rPr lang="it-IT" altLang="it-IT"/>
              <a:pPr/>
              <a:t>‹N›</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idx="10"/>
          </p:nvPr>
        </p:nvSpPr>
        <p:spPr>
          <a:ln/>
        </p:spPr>
        <p:txBody>
          <a:bodyPr/>
          <a:lstStyle>
            <a:lvl1pPr>
              <a:defRPr/>
            </a:lvl1pPr>
          </a:lstStyle>
          <a:p>
            <a:fld id="{9253BA76-689C-40CF-9566-6DDA1FACF869}" type="slidenum">
              <a:rPr lang="it-IT" altLang="it-IT"/>
              <a:pPr/>
              <a:t>‹N›</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3050"/>
            <a:ext cx="2055812"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3050"/>
            <a:ext cx="6015038"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idx="10"/>
          </p:nvPr>
        </p:nvSpPr>
        <p:spPr>
          <a:ln/>
        </p:spPr>
        <p:txBody>
          <a:bodyPr/>
          <a:lstStyle>
            <a:lvl1pPr>
              <a:defRPr/>
            </a:lvl1pPr>
          </a:lstStyle>
          <a:p>
            <a:fld id="{17DA3730-E78E-49C7-9827-114ADCD436D7}" type="slidenum">
              <a:rPr lang="it-IT" altLang="it-IT"/>
              <a:pPr/>
              <a:t>‹N›</a:t>
            </a:fld>
            <a:endParaRPr lang="it-IT" alt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3250" cy="1138238"/>
          </a:xfrm>
        </p:spPr>
        <p:txBody>
          <a:bodyPr/>
          <a:lstStyle/>
          <a:p>
            <a:r>
              <a:rPr lang="it-IT" smtClean="0"/>
              <a:t>Fare clic per modificare lo stile del titolo</a:t>
            </a:r>
            <a:endParaRPr lang="it-IT"/>
          </a:p>
        </p:txBody>
      </p:sp>
      <p:sp>
        <p:nvSpPr>
          <p:cNvPr id="3" name="Rectangle 3"/>
          <p:cNvSpPr>
            <a:spLocks noGrp="1" noChangeArrowheads="1"/>
          </p:cNvSpPr>
          <p:nvPr>
            <p:ph type="sldNum" idx="10"/>
          </p:nvPr>
        </p:nvSpPr>
        <p:spPr>
          <a:ln/>
        </p:spPr>
        <p:txBody>
          <a:bodyPr/>
          <a:lstStyle>
            <a:lvl1pPr>
              <a:defRPr/>
            </a:lvl1pPr>
          </a:lstStyle>
          <a:p>
            <a:fld id="{462BD26E-FBC7-48D2-9772-28DF8F50A7D6}" type="slidenum">
              <a:rPr lang="it-IT" altLang="it-IT"/>
              <a:pPr/>
              <a:t>‹N›</a:t>
            </a:fld>
            <a:endParaRPr lang="it-IT" alt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sldNum" idx="10"/>
          </p:nvPr>
        </p:nvSpPr>
        <p:spPr>
          <a:ln/>
        </p:spPr>
        <p:txBody>
          <a:bodyPr/>
          <a:lstStyle>
            <a:lvl1pPr>
              <a:defRPr/>
            </a:lvl1pPr>
          </a:lstStyle>
          <a:p>
            <a:fld id="{5279B4FE-5516-41A1-8758-A3BDF5A93E32}" type="slidenum">
              <a:rPr lang="it-IT" altLang="it-IT"/>
              <a:pPr/>
              <a:t>‹N›</a:t>
            </a:fld>
            <a:endParaRPr lang="it-IT" alt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sldNum" idx="10"/>
          </p:nvPr>
        </p:nvSpPr>
        <p:spPr>
          <a:ln/>
        </p:spPr>
        <p:txBody>
          <a:bodyPr/>
          <a:lstStyle>
            <a:lvl1pPr>
              <a:defRPr/>
            </a:lvl1pPr>
          </a:lstStyle>
          <a:p>
            <a:fld id="{6B712523-6EDA-479C-90BD-0ACE0D02B6BE}" type="slidenum">
              <a:rPr lang="it-IT" altLang="it-IT"/>
              <a:pPr/>
              <a:t>‹N›</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5025"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sldNum" idx="10"/>
          </p:nvPr>
        </p:nvSpPr>
        <p:spPr>
          <a:ln/>
        </p:spPr>
        <p:txBody>
          <a:bodyPr/>
          <a:lstStyle>
            <a:lvl1pPr>
              <a:defRPr/>
            </a:lvl1pPr>
          </a:lstStyle>
          <a:p>
            <a:fld id="{30F7A48E-AEF0-4344-9CE8-3119CD3ACFFA}" type="slidenum">
              <a:rPr lang="it-IT" altLang="it-IT"/>
              <a:pPr/>
              <a:t>‹N›</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sldNum" idx="10"/>
          </p:nvPr>
        </p:nvSpPr>
        <p:spPr>
          <a:ln/>
        </p:spPr>
        <p:txBody>
          <a:bodyPr/>
          <a:lstStyle>
            <a:lvl1pPr>
              <a:defRPr/>
            </a:lvl1pPr>
          </a:lstStyle>
          <a:p>
            <a:fld id="{7156492C-F87E-4531-B86F-39F6BE365ED1}" type="slidenum">
              <a:rPr lang="it-IT" altLang="it-IT"/>
              <a:pPr/>
              <a:t>‹N›</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sldNum" idx="10"/>
          </p:nvPr>
        </p:nvSpPr>
        <p:spPr>
          <a:ln/>
        </p:spPr>
        <p:txBody>
          <a:bodyPr/>
          <a:lstStyle>
            <a:lvl1pPr>
              <a:defRPr/>
            </a:lvl1pPr>
          </a:lstStyle>
          <a:p>
            <a:fld id="{9C62FA41-5146-445A-8A21-72211AEA926C}" type="slidenum">
              <a:rPr lang="it-IT" altLang="it-IT"/>
              <a:pPr/>
              <a:t>‹N›</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fld id="{47546BDC-840D-41FB-96BD-9A534B30C2BE}" type="slidenum">
              <a:rPr lang="it-IT" altLang="it-IT"/>
              <a:pPr/>
              <a:t>‹N›</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idx="10"/>
          </p:nvPr>
        </p:nvSpPr>
        <p:spPr>
          <a:ln/>
        </p:spPr>
        <p:txBody>
          <a:bodyPr/>
          <a:lstStyle>
            <a:lvl1pPr>
              <a:defRPr/>
            </a:lvl1pPr>
          </a:lstStyle>
          <a:p>
            <a:fld id="{8D1638EA-3094-4AA8-9EA7-D5C7FAB6AD00}" type="slidenum">
              <a:rPr lang="it-IT" altLang="it-IT"/>
              <a:pPr/>
              <a:t>‹N›</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sldNum" idx="10"/>
          </p:nvPr>
        </p:nvSpPr>
        <p:spPr>
          <a:ln/>
        </p:spPr>
        <p:txBody>
          <a:bodyPr/>
          <a:lstStyle>
            <a:lvl1pPr>
              <a:defRPr/>
            </a:lvl1pPr>
          </a:lstStyle>
          <a:p>
            <a:fld id="{333C1D51-9509-4365-A4EA-BE9BAB221BE0}" type="slidenum">
              <a:rPr lang="it-IT" altLang="it-IT"/>
              <a:pPr/>
              <a:t>‹N›</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628650" y="6356350"/>
            <a:ext cx="2055813" cy="363538"/>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1027" name="Text Box 2"/>
          <p:cNvSpPr txBox="1">
            <a:spLocks noChangeArrowheads="1"/>
          </p:cNvSpPr>
          <p:nvPr/>
        </p:nvSpPr>
        <p:spPr bwMode="auto">
          <a:xfrm>
            <a:off x="3028950" y="6356350"/>
            <a:ext cx="3086100" cy="365125"/>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it-IT" altLang="it-IT"/>
          </a:p>
        </p:txBody>
      </p:sp>
      <p:sp>
        <p:nvSpPr>
          <p:cNvPr id="2" name="Rectangle 3"/>
          <p:cNvSpPr>
            <a:spLocks noGrp="1" noChangeArrowheads="1"/>
          </p:cNvSpPr>
          <p:nvPr>
            <p:ph type="sldNum"/>
          </p:nvPr>
        </p:nvSpPr>
        <p:spPr bwMode="auto">
          <a:xfrm>
            <a:off x="6457950" y="6356350"/>
            <a:ext cx="2047875" cy="355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E388A9F1-69AF-43D1-9AC1-B68E6D4ED850}" type="slidenum">
              <a:rPr lang="it-IT" altLang="it-IT"/>
              <a:pPr/>
              <a:t>‹N›</a:t>
            </a:fld>
            <a:endParaRPr lang="it-IT" altLang="it-IT"/>
          </a:p>
        </p:txBody>
      </p:sp>
      <p:pic>
        <p:nvPicPr>
          <p:cNvPr id="1029" name="Picture 4"/>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round/>
            <a:headEnd/>
            <a:tailEnd/>
          </a:ln>
          <a:effectLst/>
        </p:spPr>
      </p:pic>
      <p:sp>
        <p:nvSpPr>
          <p:cNvPr id="1030" name="Rectangle 5"/>
          <p:cNvSpPr>
            <a:spLocks noGrp="1" noChangeArrowheads="1"/>
          </p:cNvSpPr>
          <p:nvPr>
            <p:ph type="title"/>
          </p:nvPr>
        </p:nvSpPr>
        <p:spPr bwMode="auto">
          <a:xfrm>
            <a:off x="457200" y="273050"/>
            <a:ext cx="8223250" cy="1138238"/>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ltLang="it-IT" smtClean="0"/>
              <a:t>Fate clic per modificare il formato del testo del titolo</a:t>
            </a:r>
          </a:p>
        </p:txBody>
      </p:sp>
      <p:sp>
        <p:nvSpPr>
          <p:cNvPr id="1031" name="Rectangle 6"/>
          <p:cNvSpPr>
            <a:spLocks noGrp="1" noChangeArrowheads="1"/>
          </p:cNvSpPr>
          <p:nvPr>
            <p:ph type="body" idx="1"/>
          </p:nvPr>
        </p:nvSpPr>
        <p:spPr bwMode="auto">
          <a:xfrm>
            <a:off x="457200" y="1604963"/>
            <a:ext cx="8223250" cy="45196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Calibri Light"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Calibri Light"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Calibri Light"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itchFamily="18" charset="0"/>
        <a:defRPr sz="4400">
          <a:solidFill>
            <a:srgbClr val="000000"/>
          </a:solidFill>
          <a:latin typeface="Calibri Light"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Calibri Light"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Calibri Light"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Calibri Light"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4400">
          <a:solidFill>
            <a:srgbClr val="000000"/>
          </a:solidFill>
          <a:latin typeface="Calibri Light" charset="0"/>
          <a:ea typeface="Microsoft YaHei" charset="-122"/>
        </a:defRPr>
      </a:lvl9pPr>
    </p:titleStyle>
    <p:bodyStyle>
      <a:lvl1pPr marL="342900" indent="-342900" algn="l" defTabSz="449263" rtl="0" eaLnBrk="0" fontAlgn="base" hangingPunct="0">
        <a:lnSpc>
          <a:spcPct val="90000"/>
        </a:lnSpc>
        <a:spcBef>
          <a:spcPts val="10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lnSpc>
          <a:spcPct val="90000"/>
        </a:lnSpc>
        <a:spcBef>
          <a:spcPts val="500"/>
        </a:spcBef>
        <a:spcAft>
          <a:spcPct val="0"/>
        </a:spcAft>
        <a:buClr>
          <a:srgbClr val="000000"/>
        </a:buClr>
        <a:buSzPct val="100000"/>
        <a:buFont typeface="Times New Roman" pitchFamily="18" charset="0"/>
        <a:defRPr sz="2400">
          <a:solidFill>
            <a:srgbClr val="000000"/>
          </a:solidFill>
          <a:latin typeface="+mn-lt"/>
          <a:ea typeface="+mn-ea"/>
        </a:defRPr>
      </a:lvl2pPr>
      <a:lvl3pPr marL="11430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sz="2000">
          <a:solidFill>
            <a:srgbClr val="000000"/>
          </a:solidFill>
          <a:latin typeface="+mn-lt"/>
          <a:ea typeface="+mn-ea"/>
        </a:defRPr>
      </a:lvl3pPr>
      <a:lvl4pPr marL="16002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ea typeface="+mn-ea"/>
        </a:defRPr>
      </a:lvl4pPr>
      <a:lvl5pPr marL="2057400" indent="-228600" algn="l" defTabSz="449263" rtl="0" eaLnBrk="0" fontAlgn="base" hangingPunct="0">
        <a:lnSpc>
          <a:spcPct val="90000"/>
        </a:lnSpc>
        <a:spcBef>
          <a:spcPts val="500"/>
        </a:spcBef>
        <a:spcAft>
          <a:spcPct val="0"/>
        </a:spcAft>
        <a:buClr>
          <a:srgbClr val="000000"/>
        </a:buClr>
        <a:buSzPct val="100000"/>
        <a:buFont typeface="Times New Roman" pitchFamily="18" charset="0"/>
        <a:defRPr>
          <a:solidFill>
            <a:srgbClr val="000000"/>
          </a:solidFill>
          <a:latin typeface="+mn-lt"/>
          <a:ea typeface="+mn-ea"/>
        </a:defRPr>
      </a:lvl5pPr>
      <a:lvl6pPr marL="25146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lnSpc>
          <a:spcPct val="90000"/>
        </a:lnSpc>
        <a:spcBef>
          <a:spcPts val="50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srcRect/>
          <a:stretch>
            <a:fillRect/>
          </a:stretch>
        </p:blipFill>
        <p:spPr bwMode="auto">
          <a:xfrm>
            <a:off x="268288" y="5516563"/>
            <a:ext cx="8875712" cy="1347787"/>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Microsoft YaHei" charset="-122"/>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oleObject" Target="../embeddings/Grafico_di_Microsoft_Office_Excel1.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971550" y="981075"/>
            <a:ext cx="7200900" cy="792163"/>
          </a:xfrm>
          <a:prstGeom prst="rect">
            <a:avLst/>
          </a:prstGeom>
          <a:noFill/>
          <a:ln w="9525">
            <a:noFill/>
            <a:round/>
            <a:headEnd/>
            <a:tailEnd/>
          </a:ln>
          <a:effectLst/>
        </p:spPr>
        <p:txBody>
          <a:bodyPr lIns="90000" tIns="46800" rIns="90000" bIns="468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i="1">
                <a:solidFill>
                  <a:srgbClr val="C00000"/>
                </a:solidFill>
                <a:latin typeface="Calibri Light" charset="0"/>
              </a:rPr>
              <a:t>Camera di Commercio</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i="1">
                <a:solidFill>
                  <a:srgbClr val="C00000"/>
                </a:solidFill>
                <a:latin typeface="Calibri Light" charset="0"/>
              </a:rPr>
              <a:t>della Maremma e del Tirreno</a:t>
            </a:r>
          </a:p>
        </p:txBody>
      </p:sp>
      <p:sp>
        <p:nvSpPr>
          <p:cNvPr id="5123" name="Text Box 2"/>
          <p:cNvSpPr txBox="1">
            <a:spLocks noChangeArrowheads="1"/>
          </p:cNvSpPr>
          <p:nvPr/>
        </p:nvSpPr>
        <p:spPr bwMode="auto">
          <a:xfrm>
            <a:off x="4824413" y="5607050"/>
            <a:ext cx="2879725" cy="371475"/>
          </a:xfrm>
          <a:prstGeom prst="rect">
            <a:avLst/>
          </a:prstGeom>
          <a:noFill/>
          <a:ln w="9525">
            <a:noFill/>
            <a:round/>
            <a:headEnd/>
            <a:tailEnd/>
          </a:ln>
          <a:effectLst/>
        </p:spPr>
        <p:txBody>
          <a:bodyPr lIns="90000" tIns="46800" rIns="90000" bIns="468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a:solidFill>
                  <a:srgbClr val="000000"/>
                </a:solidFill>
              </a:rPr>
              <a:t>Livorno, 7 novembre 2016</a:t>
            </a:r>
          </a:p>
        </p:txBody>
      </p:sp>
      <p:sp>
        <p:nvSpPr>
          <p:cNvPr id="5124" name="Text Box 3"/>
          <p:cNvSpPr txBox="1">
            <a:spLocks noChangeArrowheads="1"/>
          </p:cNvSpPr>
          <p:nvPr/>
        </p:nvSpPr>
        <p:spPr bwMode="auto">
          <a:xfrm>
            <a:off x="971550" y="2420938"/>
            <a:ext cx="7200900" cy="1768475"/>
          </a:xfrm>
          <a:prstGeom prst="rect">
            <a:avLst/>
          </a:prstGeom>
          <a:noFill/>
          <a:ln w="9525">
            <a:noFill/>
            <a:round/>
            <a:headEnd/>
            <a:tailEnd/>
          </a:ln>
          <a:effectLst/>
        </p:spPr>
        <p:txBody>
          <a:bodyPr lIns="90000" tIns="45000" rIns="90000" bIns="450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1">
                <a:solidFill>
                  <a:srgbClr val="C00000"/>
                </a:solidFill>
              </a:rPr>
              <a:t>Da giovani che eravamo…</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i="1">
              <a:solidFill>
                <a:srgbClr val="000000"/>
              </a:solidFill>
            </a:endParaRP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i="1">
                <a:solidFill>
                  <a:srgbClr val="000000"/>
                </a:solidFill>
              </a:rPr>
              <a:t>Movimento e struttura demografica della popolazione</a:t>
            </a:r>
          </a:p>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i="1">
                <a:solidFill>
                  <a:srgbClr val="000000"/>
                </a:solidFill>
              </a:rPr>
              <a:t>nelle province di Grosseto e Livorno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71550" y="4437063"/>
            <a:ext cx="7345363" cy="1079500"/>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chemeClr val="tx1"/>
                </a:solidFill>
              </a:rPr>
              <a:t>La crescita degli stranieri si rileva in tutti i SEL, escluso l’Arcipelago Toscano, con differenze assai evidenti fra territori anche adiacenti.</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chemeClr val="tx1"/>
                </a:solidFill>
              </a:rPr>
              <a:t>È evidente anche la disparità che emerge in termini d’incidenza sui residenti: l’Amiata Grossetano oltre il doppio dell’Area Livornese.</a:t>
            </a:r>
          </a:p>
        </p:txBody>
      </p:sp>
      <p:graphicFrame>
        <p:nvGraphicFramePr>
          <p:cNvPr id="2" name="Tabella 1"/>
          <p:cNvGraphicFramePr>
            <a:graphicFrameLocks noGrp="1"/>
          </p:cNvGraphicFramePr>
          <p:nvPr/>
        </p:nvGraphicFramePr>
        <p:xfrm>
          <a:off x="1258888" y="836613"/>
          <a:ext cx="6553200" cy="3379788"/>
        </p:xfrm>
        <a:graphic>
          <a:graphicData uri="http://schemas.openxmlformats.org/drawingml/2006/table">
            <a:tbl>
              <a:tblPr/>
              <a:tblGrid>
                <a:gridCol w="1533525">
                  <a:extLst>
                    <a:ext uri="{9D8B030D-6E8A-4147-A177-3AD203B41FA5}">
                      <a16:colId xmlns:a16="http://schemas.microsoft.com/office/drawing/2014/main" xmlns="" val="20000"/>
                    </a:ext>
                  </a:extLst>
                </a:gridCol>
                <a:gridCol w="757237">
                  <a:extLst>
                    <a:ext uri="{9D8B030D-6E8A-4147-A177-3AD203B41FA5}">
                      <a16:colId xmlns:a16="http://schemas.microsoft.com/office/drawing/2014/main" xmlns="" val="20001"/>
                    </a:ext>
                  </a:extLst>
                </a:gridCol>
                <a:gridCol w="758825">
                  <a:extLst>
                    <a:ext uri="{9D8B030D-6E8A-4147-A177-3AD203B41FA5}">
                      <a16:colId xmlns:a16="http://schemas.microsoft.com/office/drawing/2014/main" xmlns="" val="20002"/>
                    </a:ext>
                  </a:extLst>
                </a:gridCol>
                <a:gridCol w="757238">
                  <a:extLst>
                    <a:ext uri="{9D8B030D-6E8A-4147-A177-3AD203B41FA5}">
                      <a16:colId xmlns:a16="http://schemas.microsoft.com/office/drawing/2014/main" xmlns="" val="20003"/>
                    </a:ext>
                  </a:extLst>
                </a:gridCol>
                <a:gridCol w="757237">
                  <a:extLst>
                    <a:ext uri="{9D8B030D-6E8A-4147-A177-3AD203B41FA5}">
                      <a16:colId xmlns:a16="http://schemas.microsoft.com/office/drawing/2014/main" xmlns="" val="20004"/>
                    </a:ext>
                  </a:extLst>
                </a:gridCol>
                <a:gridCol w="931863">
                  <a:extLst>
                    <a:ext uri="{9D8B030D-6E8A-4147-A177-3AD203B41FA5}">
                      <a16:colId xmlns:a16="http://schemas.microsoft.com/office/drawing/2014/main" xmlns="" val="20005"/>
                    </a:ext>
                  </a:extLst>
                </a:gridCol>
                <a:gridCol w="1057275">
                  <a:extLst>
                    <a:ext uri="{9D8B030D-6E8A-4147-A177-3AD203B41FA5}">
                      <a16:colId xmlns:a16="http://schemas.microsoft.com/office/drawing/2014/main" xmlns="" val="20006"/>
                    </a:ext>
                  </a:extLst>
                </a:gridCol>
              </a:tblGrid>
              <a:tr h="539750">
                <a:tc grid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Popolazione straniera, variazione % tendenziale ed incidenza % sulla popolazione totale residente, Sistemi Economici Locali. Anno 2015</a:t>
                      </a:r>
                      <a:endPar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44475">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SEL</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2014</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2015</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Variazione % tendenziale</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Incidenza % su residenti</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1800">
                <a:tc vMerge="1">
                  <a:txBody>
                    <a:bodyPr/>
                    <a:lstStyle/>
                    <a:p>
                      <a:endParaRPr lang="it-IT"/>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Totale</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Maschi</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Femmine</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Totale</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xmlns="" val="10002"/>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Area Livornese</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12.228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5.642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6.676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12.318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7,00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Val di Cecina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6.106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2.762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3.374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6.136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8,57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Val di Cornia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5.094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2.446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2.693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5.139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8,89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Arcipelago Toscano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3.096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1.280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1.810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3.090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9,51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Colline Metallifere</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4.675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2.222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2.466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4.688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10,42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Area Grossetana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9.366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4.272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5.403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9.675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9,29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Amiata Grossetano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2.728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1.375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1.400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2.775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14,80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44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Albegna-Fiora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4.933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2.182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2.773</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4.955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0,4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8,89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07963">
                <a:tc grid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0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Elaborazione Centro Studi e Ricerche CCIAA Maremma e Tirreno su dati ISTAT</a:t>
                      </a:r>
                      <a:endPar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1"/>
                  </a:ext>
                </a:extLst>
              </a:tr>
            </a:tbl>
          </a:graphicData>
        </a:graphic>
      </p:graphicFrame>
      <p:sp>
        <p:nvSpPr>
          <p:cNvPr id="23644"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2.2 Popolazione straniera</a:t>
            </a:r>
          </a:p>
        </p:txBody>
      </p:sp>
      <p:sp>
        <p:nvSpPr>
          <p:cNvPr id="23645" name="Ovale 4"/>
          <p:cNvSpPr>
            <a:spLocks noChangeArrowheads="1"/>
          </p:cNvSpPr>
          <p:nvPr/>
        </p:nvSpPr>
        <p:spPr bwMode="auto">
          <a:xfrm>
            <a:off x="6913563" y="3500438"/>
            <a:ext cx="754062" cy="288925"/>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9388" y="4581525"/>
            <a:ext cx="8964612" cy="941388"/>
          </a:xfrm>
          <a:prstGeom prst="rect">
            <a:avLst/>
          </a:prstGeom>
          <a:noFill/>
          <a:ln w="9525">
            <a:noFill/>
            <a:round/>
            <a:headEnd/>
            <a:tailEnd/>
          </a:ln>
          <a:effectLst/>
        </p:spPr>
        <p:txBody>
          <a:bodyPr lIns="90000" tIns="46800" rIns="90000" bIns="46800">
            <a:spAutoFit/>
          </a:bodyPr>
          <a:lstStyle/>
          <a:p>
            <a:pPr algn="just"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300">
                <a:solidFill>
                  <a:schemeClr val="tx1"/>
                </a:solidFill>
              </a:rPr>
              <a:t>In entrambe le province le nazionalità presenti sono circa 130; le prime 10 raccolgono circa i </a:t>
            </a:r>
            <a:r>
              <a:rPr lang="it-IT" altLang="it-IT" sz="1600">
                <a:solidFill>
                  <a:schemeClr val="tx1"/>
                </a:solidFill>
              </a:rPr>
              <a:t>¾</a:t>
            </a:r>
            <a:r>
              <a:rPr lang="it-IT" altLang="it-IT" sz="1300">
                <a:solidFill>
                  <a:schemeClr val="tx1"/>
                </a:solidFill>
              </a:rPr>
              <a:t> degli stranieri. </a:t>
            </a:r>
          </a:p>
          <a:p>
            <a:pPr algn="just"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300">
                <a:solidFill>
                  <a:schemeClr val="tx1"/>
                </a:solidFill>
              </a:rPr>
              <a:t>La presenza di differenti nazionalità può essere spiegata dalla domanda di lavoro esistente sul territorio (</a:t>
            </a:r>
            <a:r>
              <a:rPr lang="it-IT" altLang="it-IT" sz="1300" i="1">
                <a:solidFill>
                  <a:schemeClr val="tx1"/>
                </a:solidFill>
              </a:rPr>
              <a:t>es: macedoni </a:t>
            </a:r>
          </a:p>
          <a:p>
            <a:pPr algn="just"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300" i="1">
                <a:solidFill>
                  <a:schemeClr val="tx1"/>
                </a:solidFill>
              </a:rPr>
              <a:t>tagliaboschi a Grosseto</a:t>
            </a:r>
            <a:r>
              <a:rPr lang="it-IT" altLang="it-IT" sz="1300">
                <a:solidFill>
                  <a:schemeClr val="tx1"/>
                </a:solidFill>
              </a:rPr>
              <a:t>) o dalla tendenza all’aggregarsi di certe comunità (</a:t>
            </a:r>
            <a:r>
              <a:rPr lang="it-IT" altLang="it-IT" sz="1300" i="1">
                <a:solidFill>
                  <a:schemeClr val="tx1"/>
                </a:solidFill>
              </a:rPr>
              <a:t>peruviani nel comune di Livorno</a:t>
            </a:r>
            <a:r>
              <a:rPr lang="it-IT" altLang="it-IT" sz="1300">
                <a:solidFill>
                  <a:schemeClr val="tx1"/>
                </a:solidFill>
              </a:rPr>
              <a:t>).</a:t>
            </a:r>
          </a:p>
          <a:p>
            <a:pPr algn="just"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300">
                <a:solidFill>
                  <a:schemeClr val="tx1"/>
                </a:solidFill>
              </a:rPr>
              <a:t>Si nota poi una notevole disparità di genere all’interno di alcune comunità, con una preponderanza del sesso femminile (badanti).</a:t>
            </a:r>
          </a:p>
        </p:txBody>
      </p:sp>
      <p:graphicFrame>
        <p:nvGraphicFramePr>
          <p:cNvPr id="2" name="Tabella 1"/>
          <p:cNvGraphicFramePr>
            <a:graphicFrameLocks noGrp="1"/>
          </p:cNvGraphicFramePr>
          <p:nvPr/>
        </p:nvGraphicFramePr>
        <p:xfrm>
          <a:off x="1584325" y="692150"/>
          <a:ext cx="5975352" cy="3643317"/>
        </p:xfrm>
        <a:graphic>
          <a:graphicData uri="http://schemas.openxmlformats.org/drawingml/2006/table">
            <a:tbl>
              <a:tblPr firstRow="1" firstCol="1" bandRow="1"/>
              <a:tblGrid>
                <a:gridCol w="995892">
                  <a:extLst>
                    <a:ext uri="{9D8B030D-6E8A-4147-A177-3AD203B41FA5}">
                      <a16:colId xmlns:a16="http://schemas.microsoft.com/office/drawing/2014/main" xmlns="" val="20000"/>
                    </a:ext>
                  </a:extLst>
                </a:gridCol>
                <a:gridCol w="995892">
                  <a:extLst>
                    <a:ext uri="{9D8B030D-6E8A-4147-A177-3AD203B41FA5}">
                      <a16:colId xmlns:a16="http://schemas.microsoft.com/office/drawing/2014/main" xmlns="" val="20001"/>
                    </a:ext>
                  </a:extLst>
                </a:gridCol>
                <a:gridCol w="995892">
                  <a:extLst>
                    <a:ext uri="{9D8B030D-6E8A-4147-A177-3AD203B41FA5}">
                      <a16:colId xmlns:a16="http://schemas.microsoft.com/office/drawing/2014/main" xmlns="" val="20002"/>
                    </a:ext>
                  </a:extLst>
                </a:gridCol>
                <a:gridCol w="995892">
                  <a:extLst>
                    <a:ext uri="{9D8B030D-6E8A-4147-A177-3AD203B41FA5}">
                      <a16:colId xmlns:a16="http://schemas.microsoft.com/office/drawing/2014/main" xmlns="" val="20003"/>
                    </a:ext>
                  </a:extLst>
                </a:gridCol>
                <a:gridCol w="995892">
                  <a:extLst>
                    <a:ext uri="{9D8B030D-6E8A-4147-A177-3AD203B41FA5}">
                      <a16:colId xmlns:a16="http://schemas.microsoft.com/office/drawing/2014/main" xmlns="" val="20004"/>
                    </a:ext>
                  </a:extLst>
                </a:gridCol>
                <a:gridCol w="995892">
                  <a:extLst>
                    <a:ext uri="{9D8B030D-6E8A-4147-A177-3AD203B41FA5}">
                      <a16:colId xmlns:a16="http://schemas.microsoft.com/office/drawing/2014/main" xmlns="" val="20005"/>
                    </a:ext>
                  </a:extLst>
                </a:gridCol>
              </a:tblGrid>
              <a:tr h="322851">
                <a:tc gridSpan="6">
                  <a:txBody>
                    <a:bodyPr/>
                    <a:lstStyle/>
                    <a:p>
                      <a:pPr algn="ctr">
                        <a:lnSpc>
                          <a:spcPct val="115000"/>
                        </a:lnSpc>
                        <a:spcAft>
                          <a:spcPts val="0"/>
                        </a:spcAft>
                      </a:pPr>
                      <a:r>
                        <a:rPr lang="it-IT" sz="1400" b="1" dirty="0" smtClean="0">
                          <a:solidFill>
                            <a:srgbClr val="000000"/>
                          </a:solidFill>
                          <a:effectLst/>
                          <a:latin typeface="Calibri"/>
                          <a:ea typeface="Times New Roman"/>
                          <a:cs typeface="Calibri"/>
                        </a:rPr>
                        <a:t>Prime </a:t>
                      </a:r>
                      <a:r>
                        <a:rPr lang="it-IT" sz="1400" b="1" dirty="0">
                          <a:solidFill>
                            <a:srgbClr val="000000"/>
                          </a:solidFill>
                          <a:effectLst/>
                          <a:latin typeface="Calibri"/>
                          <a:ea typeface="Times New Roman"/>
                          <a:cs typeface="Calibri"/>
                        </a:rPr>
                        <a:t>dieci nazionalità dei residenti </a:t>
                      </a:r>
                      <a:r>
                        <a:rPr lang="it-IT" sz="1400" b="1" dirty="0" smtClean="0">
                          <a:solidFill>
                            <a:srgbClr val="000000"/>
                          </a:solidFill>
                          <a:effectLst/>
                          <a:latin typeface="Calibri"/>
                          <a:ea typeface="Times New Roman"/>
                          <a:cs typeface="Calibri"/>
                        </a:rPr>
                        <a:t>stranieri. </a:t>
                      </a:r>
                      <a:r>
                        <a:rPr lang="it-IT" sz="1400" b="1" dirty="0">
                          <a:solidFill>
                            <a:srgbClr val="000000"/>
                          </a:solidFill>
                          <a:effectLst/>
                          <a:latin typeface="Calibri"/>
                          <a:ea typeface="Times New Roman"/>
                          <a:cs typeface="Calibri"/>
                        </a:rPr>
                        <a:t>Anno 2015</a:t>
                      </a:r>
                      <a:endParaRPr lang="it-IT" sz="14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44954">
                <a:tc gridSpan="3">
                  <a:txBody>
                    <a:bodyPr/>
                    <a:lstStyle/>
                    <a:p>
                      <a:pPr algn="ctr">
                        <a:lnSpc>
                          <a:spcPct val="115000"/>
                        </a:lnSpc>
                        <a:spcAft>
                          <a:spcPts val="0"/>
                        </a:spcAft>
                      </a:pPr>
                      <a:r>
                        <a:rPr lang="it-IT" sz="1200" b="1" dirty="0">
                          <a:solidFill>
                            <a:srgbClr val="C00000"/>
                          </a:solidFill>
                          <a:effectLst/>
                          <a:latin typeface="Calibri"/>
                          <a:ea typeface="Times New Roman"/>
                          <a:cs typeface="Calibri"/>
                        </a:rPr>
                        <a:t>Provincia di Livorno</a:t>
                      </a:r>
                      <a:endParaRPr lang="it-IT" sz="1200" dirty="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gridSpan="3">
                  <a:txBody>
                    <a:bodyPr/>
                    <a:lstStyle/>
                    <a:p>
                      <a:pPr algn="ctr">
                        <a:lnSpc>
                          <a:spcPct val="115000"/>
                        </a:lnSpc>
                        <a:spcAft>
                          <a:spcPts val="0"/>
                        </a:spcAft>
                      </a:pPr>
                      <a:r>
                        <a:rPr lang="it-IT" sz="1200" b="1">
                          <a:solidFill>
                            <a:srgbClr val="C00000"/>
                          </a:solidFill>
                          <a:effectLst/>
                          <a:latin typeface="Calibri"/>
                          <a:ea typeface="Times New Roman"/>
                          <a:cs typeface="Calibri"/>
                        </a:rPr>
                        <a:t>Provincia di Grosseto</a:t>
                      </a:r>
                      <a:endParaRPr lang="it-IT" sz="120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1"/>
                  </a:ext>
                </a:extLst>
              </a:tr>
              <a:tr h="450712">
                <a:tc>
                  <a:txBody>
                    <a:bodyPr/>
                    <a:lstStyle/>
                    <a:p>
                      <a:pPr>
                        <a:lnSpc>
                          <a:spcPct val="115000"/>
                        </a:lnSpc>
                        <a:spcAft>
                          <a:spcPts val="0"/>
                        </a:spcAft>
                      </a:pPr>
                      <a:r>
                        <a:rPr lang="it-IT" sz="1200" i="1">
                          <a:solidFill>
                            <a:srgbClr val="C00000"/>
                          </a:solidFill>
                          <a:effectLst/>
                          <a:latin typeface="Calibri"/>
                          <a:ea typeface="Times New Roman"/>
                          <a:cs typeface="Calibri"/>
                        </a:rPr>
                        <a:t>Nazionalità</a:t>
                      </a:r>
                      <a:endParaRPr lang="it-IT" sz="120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a:solidFill>
                            <a:srgbClr val="C00000"/>
                          </a:solidFill>
                          <a:effectLst/>
                          <a:latin typeface="Calibri"/>
                          <a:ea typeface="Times New Roman"/>
                          <a:cs typeface="Calibri"/>
                        </a:rPr>
                        <a:t>Incidenza %</a:t>
                      </a:r>
                      <a:endParaRPr lang="it-IT" sz="120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dirty="0">
                          <a:solidFill>
                            <a:srgbClr val="C00000"/>
                          </a:solidFill>
                          <a:effectLst/>
                          <a:latin typeface="Calibri"/>
                          <a:ea typeface="Times New Roman"/>
                          <a:cs typeface="Calibri"/>
                        </a:rPr>
                        <a:t>Incidenza cumulata %</a:t>
                      </a:r>
                      <a:endParaRPr lang="it-IT" sz="1200" dirty="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i="1" dirty="0">
                          <a:solidFill>
                            <a:srgbClr val="C00000"/>
                          </a:solidFill>
                          <a:effectLst/>
                          <a:latin typeface="Calibri"/>
                          <a:ea typeface="Times New Roman"/>
                          <a:cs typeface="Calibri"/>
                        </a:rPr>
                        <a:t>Nazionalità</a:t>
                      </a:r>
                      <a:endParaRPr lang="it-IT" sz="1200" dirty="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dirty="0">
                          <a:solidFill>
                            <a:srgbClr val="C00000"/>
                          </a:solidFill>
                          <a:effectLst/>
                          <a:latin typeface="Calibri"/>
                          <a:ea typeface="Times New Roman"/>
                          <a:cs typeface="Calibri"/>
                        </a:rPr>
                        <a:t>Incidenza %</a:t>
                      </a:r>
                      <a:endParaRPr lang="it-IT" sz="1200" dirty="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dirty="0">
                          <a:solidFill>
                            <a:srgbClr val="C00000"/>
                          </a:solidFill>
                          <a:effectLst/>
                          <a:latin typeface="Calibri"/>
                          <a:ea typeface="Times New Roman"/>
                          <a:cs typeface="Calibri"/>
                        </a:rPr>
                        <a:t>Incidenza cumulata %</a:t>
                      </a:r>
                      <a:endParaRPr lang="it-IT" sz="1200" dirty="0">
                        <a:solidFill>
                          <a:srgbClr val="C00000"/>
                        </a:solidFill>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4954">
                <a:tc>
                  <a:txBody>
                    <a:bodyPr/>
                    <a:lstStyle/>
                    <a:p>
                      <a:pPr>
                        <a:lnSpc>
                          <a:spcPct val="115000"/>
                        </a:lnSpc>
                        <a:spcAft>
                          <a:spcPts val="0"/>
                        </a:spcAft>
                      </a:pPr>
                      <a:r>
                        <a:rPr lang="it-IT" sz="1200" dirty="0">
                          <a:solidFill>
                            <a:srgbClr val="000000"/>
                          </a:solidFill>
                          <a:effectLst/>
                          <a:latin typeface="Calibri"/>
                          <a:ea typeface="Times New Roman"/>
                          <a:cs typeface="Calibri"/>
                        </a:rPr>
                        <a:t>Romania</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21,03</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21,03</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a:solidFill>
                            <a:srgbClr val="000000"/>
                          </a:solidFill>
                          <a:effectLst/>
                          <a:latin typeface="Calibri"/>
                          <a:ea typeface="Times New Roman"/>
                          <a:cs typeface="Calibri"/>
                        </a:rPr>
                        <a:t>Romania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28,20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28,20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Albania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13,08</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34,10</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a:solidFill>
                            <a:srgbClr val="000000"/>
                          </a:solidFill>
                          <a:effectLst/>
                          <a:latin typeface="Calibri"/>
                          <a:ea typeface="Times New Roman"/>
                          <a:cs typeface="Calibri"/>
                        </a:rPr>
                        <a:t>Albania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11,00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39,20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Ucraina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9,23</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43,33</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a:solidFill>
                            <a:srgbClr val="000000"/>
                          </a:solidFill>
                          <a:effectLst/>
                          <a:latin typeface="Calibri"/>
                          <a:ea typeface="Times New Roman"/>
                          <a:cs typeface="Calibri"/>
                        </a:rPr>
                        <a:t>Macedonia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7,84</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47,04</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Marocco</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8,33</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51,67</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a:solidFill>
                            <a:srgbClr val="000000"/>
                          </a:solidFill>
                          <a:effectLst/>
                          <a:latin typeface="Calibri"/>
                          <a:ea typeface="Times New Roman"/>
                          <a:cs typeface="Calibri"/>
                        </a:rPr>
                        <a:t>Marocco</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6,67</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53,70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Senegal</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6,68</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58,35</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dirty="0">
                          <a:solidFill>
                            <a:srgbClr val="000000"/>
                          </a:solidFill>
                          <a:effectLst/>
                          <a:latin typeface="Calibri"/>
                          <a:ea typeface="Times New Roman"/>
                          <a:cs typeface="Calibri"/>
                        </a:rPr>
                        <a:t>Ucraina</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6,66</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60,37</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Moldova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3,99</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62,34</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dirty="0">
                          <a:solidFill>
                            <a:srgbClr val="000000"/>
                          </a:solidFill>
                          <a:effectLst/>
                          <a:latin typeface="Calibri"/>
                          <a:ea typeface="Times New Roman"/>
                          <a:cs typeface="Calibri"/>
                        </a:rPr>
                        <a:t>Moldova</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4,90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65,27</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Perù</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3,56</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65,90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dirty="0">
                          <a:solidFill>
                            <a:srgbClr val="000000"/>
                          </a:solidFill>
                          <a:effectLst/>
                          <a:latin typeface="Calibri"/>
                          <a:ea typeface="Times New Roman"/>
                          <a:cs typeface="Calibri"/>
                        </a:rPr>
                        <a:t>Polonia</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4,63</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69,89</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Cina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2,80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68,70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dirty="0">
                          <a:solidFill>
                            <a:srgbClr val="000000"/>
                          </a:solidFill>
                          <a:effectLst/>
                          <a:latin typeface="Calibri"/>
                          <a:ea typeface="Times New Roman"/>
                          <a:cs typeface="Calibri"/>
                        </a:rPr>
                        <a:t>Germania</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3,09</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72,98</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Germania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2,51</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71,22</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a:solidFill>
                            <a:srgbClr val="000000"/>
                          </a:solidFill>
                          <a:effectLst/>
                          <a:latin typeface="Calibri"/>
                          <a:ea typeface="Times New Roman"/>
                          <a:cs typeface="Calibri"/>
                        </a:rPr>
                        <a:t>Turchia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2,39</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75,37</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44954">
                <a:tc>
                  <a:txBody>
                    <a:bodyPr/>
                    <a:lstStyle/>
                    <a:p>
                      <a:pPr>
                        <a:lnSpc>
                          <a:spcPct val="115000"/>
                        </a:lnSpc>
                        <a:spcAft>
                          <a:spcPts val="0"/>
                        </a:spcAft>
                      </a:pPr>
                      <a:r>
                        <a:rPr lang="it-IT" sz="1200">
                          <a:solidFill>
                            <a:srgbClr val="000000"/>
                          </a:solidFill>
                          <a:effectLst/>
                          <a:latin typeface="Calibri"/>
                          <a:ea typeface="Times New Roman"/>
                          <a:cs typeface="Calibri"/>
                        </a:rPr>
                        <a:t>Polonia</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2,30</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a:solidFill>
                            <a:srgbClr val="000000"/>
                          </a:solidFill>
                          <a:effectLst/>
                          <a:latin typeface="Calibri"/>
                          <a:ea typeface="Times New Roman"/>
                          <a:cs typeface="Calibri"/>
                        </a:rPr>
                        <a:t>73,52</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1200">
                          <a:solidFill>
                            <a:srgbClr val="000000"/>
                          </a:solidFill>
                          <a:effectLst/>
                          <a:latin typeface="Calibri"/>
                          <a:ea typeface="Times New Roman"/>
                          <a:cs typeface="Calibri"/>
                        </a:rPr>
                        <a:t>Senegal</a:t>
                      </a:r>
                      <a:endParaRPr lang="it-IT" sz="120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1,77</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dirty="0">
                          <a:solidFill>
                            <a:srgbClr val="000000"/>
                          </a:solidFill>
                          <a:effectLst/>
                          <a:latin typeface="Calibri"/>
                          <a:ea typeface="Times New Roman"/>
                          <a:cs typeface="Calibri"/>
                        </a:rPr>
                        <a:t>77,14</a:t>
                      </a:r>
                      <a:endParaRPr lang="it-IT" sz="12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5260">
                <a:tc gridSpan="6">
                  <a:txBody>
                    <a:bodyPr/>
                    <a:lstStyle/>
                    <a:p>
                      <a:pPr algn="ctr">
                        <a:lnSpc>
                          <a:spcPct val="115000"/>
                        </a:lnSpc>
                        <a:spcAft>
                          <a:spcPts val="0"/>
                        </a:spcAft>
                      </a:pPr>
                      <a:r>
                        <a:rPr lang="it-IT" sz="1000" i="1" dirty="0">
                          <a:solidFill>
                            <a:srgbClr val="000000"/>
                          </a:solidFill>
                          <a:effectLst/>
                          <a:latin typeface="Calibri"/>
                          <a:ea typeface="Times New Roman"/>
                          <a:cs typeface="Calibri"/>
                        </a:rPr>
                        <a:t>Elaborazione Centro Studi e Ricerche CCIAA Maremma e Tirreno su dati ISTAT</a:t>
                      </a:r>
                      <a:endParaRPr lang="it-IT" sz="1000" dirty="0">
                        <a:effectLst/>
                        <a:latin typeface="Calibri"/>
                        <a:ea typeface="Times New Roman"/>
                        <a:cs typeface="Times New Roman"/>
                      </a:endParaRPr>
                    </a:p>
                  </a:txBody>
                  <a:tcPr marL="44440" marR="44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3"/>
                  </a:ext>
                </a:extLst>
              </a:tr>
            </a:tbl>
          </a:graphicData>
        </a:graphic>
      </p:graphicFrame>
      <p:sp>
        <p:nvSpPr>
          <p:cNvPr id="25696"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2.3 Popolazione straniera</a:t>
            </a:r>
          </a:p>
        </p:txBody>
      </p:sp>
      <p:sp>
        <p:nvSpPr>
          <p:cNvPr id="25697" name="Ovale 4"/>
          <p:cNvSpPr>
            <a:spLocks noChangeArrowheads="1"/>
          </p:cNvSpPr>
          <p:nvPr/>
        </p:nvSpPr>
        <p:spPr bwMode="auto">
          <a:xfrm>
            <a:off x="5689600" y="2205038"/>
            <a:ext cx="754063" cy="215900"/>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
        <p:nvSpPr>
          <p:cNvPr id="25698" name="Ovale 5"/>
          <p:cNvSpPr>
            <a:spLocks noChangeArrowheads="1"/>
          </p:cNvSpPr>
          <p:nvPr/>
        </p:nvSpPr>
        <p:spPr bwMode="auto">
          <a:xfrm>
            <a:off x="2700338" y="3213100"/>
            <a:ext cx="754062" cy="215900"/>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27088" y="4221163"/>
            <a:ext cx="7632700" cy="1387475"/>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Nella curva per età della popolazione le frequenze più elevate sono fra i 40 ed i 52 anni, con picchi attorno ai 50 anni, sia tra i maschi, sia tra le femmine (effetto “baby boom”). Ci sono poi due altri picchi derivanti dai nati subito prima e subito dopo la seconda guerra mondiale. </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Nel confronto con la curva nazionale, si osserva una minore presenza di popolazione nelle età fino ai quarant’anni e soprattutto tra i 15 ed i 25. Le frequenze delle età sono poi simili fino ai 60 anni mentre, dopo questa soglia, s’invertono i «rapporti di forza».</a:t>
            </a:r>
          </a:p>
        </p:txBody>
      </p:sp>
      <p:pic>
        <p:nvPicPr>
          <p:cNvPr id="4" name="Grafico 3"/>
          <p:cNvPicPr>
            <a:picLocks noChangeArrowheads="1"/>
          </p:cNvPicPr>
          <p:nvPr/>
        </p:nvPicPr>
        <p:blipFill>
          <a:blip r:embed="rId3"/>
          <a:srcRect/>
          <a:stretch>
            <a:fillRect/>
          </a:stretch>
        </p:blipFill>
        <p:spPr bwMode="auto">
          <a:xfrm>
            <a:off x="1543050" y="762000"/>
            <a:ext cx="6053138" cy="3316288"/>
          </a:xfrm>
          <a:prstGeom prst="rect">
            <a:avLst/>
          </a:prstGeom>
          <a:noFill/>
        </p:spPr>
      </p:pic>
      <p:sp>
        <p:nvSpPr>
          <p:cNvPr id="27652"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3.1 Popolazione residente per età</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55650" y="4365625"/>
            <a:ext cx="7704138" cy="1171575"/>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Dal confronto temporale (10 anni), è ben evidente il processo d’invecchiamento della popolazione: la curva è quasi interamente traslata verso destra, incorporando l’aumento della speranza di vita e l’apporto fornito dagli stranieri. Per 7 anni la natalità è andata crescendo per poi subire un brusco ridimensionamento dal 2013 ad oggi, probabilmente dovuto anche, ma non solo, al minor afflusso di nuovi immigrati ed alla maggiore emigrazione delle giovani generazioni.</a:t>
            </a:r>
          </a:p>
        </p:txBody>
      </p:sp>
      <p:pic>
        <p:nvPicPr>
          <p:cNvPr id="4" name="Grafico 3"/>
          <p:cNvPicPr>
            <a:picLocks noChangeArrowheads="1"/>
          </p:cNvPicPr>
          <p:nvPr/>
        </p:nvPicPr>
        <p:blipFill>
          <a:blip r:embed="rId3"/>
          <a:srcRect/>
          <a:stretch>
            <a:fillRect/>
          </a:stretch>
        </p:blipFill>
        <p:spPr bwMode="auto">
          <a:xfrm>
            <a:off x="1543050" y="835025"/>
            <a:ext cx="6053138" cy="3316288"/>
          </a:xfrm>
          <a:prstGeom prst="rect">
            <a:avLst/>
          </a:prstGeom>
          <a:noFill/>
        </p:spPr>
      </p:pic>
      <p:sp>
        <p:nvSpPr>
          <p:cNvPr id="29700"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dirty="0" smtClean="0">
                <a:solidFill>
                  <a:srgbClr val="C00000"/>
                </a:solidFill>
              </a:rPr>
              <a:t>3.2 </a:t>
            </a:r>
            <a:r>
              <a:rPr lang="it-IT" altLang="it-IT" sz="1600" dirty="0">
                <a:solidFill>
                  <a:srgbClr val="C00000"/>
                </a:solidFill>
              </a:rPr>
              <a:t>Popolazione residente per età</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835150" y="4221163"/>
            <a:ext cx="5832475" cy="1079500"/>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chemeClr val="tx1"/>
                </a:solidFill>
              </a:rPr>
              <a:t>L’analisi per classi di età ed il confronto con la situazione regionale e nazionale fanno emergere, in modo ulteriore, la minore presenza di giovani e la contestuale maggiore presenza di anziani rispetto ai territori di confronto.</a:t>
            </a:r>
          </a:p>
        </p:txBody>
      </p:sp>
      <p:graphicFrame>
        <p:nvGraphicFramePr>
          <p:cNvPr id="2" name="Tabella 1"/>
          <p:cNvGraphicFramePr>
            <a:graphicFrameLocks noGrp="1"/>
          </p:cNvGraphicFramePr>
          <p:nvPr/>
        </p:nvGraphicFramePr>
        <p:xfrm>
          <a:off x="1835150" y="1344613"/>
          <a:ext cx="5832476" cy="2300288"/>
        </p:xfrm>
        <a:graphic>
          <a:graphicData uri="http://schemas.openxmlformats.org/drawingml/2006/table">
            <a:tbl>
              <a:tblPr/>
              <a:tblGrid>
                <a:gridCol w="2591684">
                  <a:extLst>
                    <a:ext uri="{9D8B030D-6E8A-4147-A177-3AD203B41FA5}">
                      <a16:colId xmlns:a16="http://schemas.microsoft.com/office/drawing/2014/main" xmlns="" val="20000"/>
                    </a:ext>
                  </a:extLst>
                </a:gridCol>
                <a:gridCol w="647841">
                  <a:extLst>
                    <a:ext uri="{9D8B030D-6E8A-4147-A177-3AD203B41FA5}">
                      <a16:colId xmlns:a16="http://schemas.microsoft.com/office/drawing/2014/main" xmlns="" val="20001"/>
                    </a:ext>
                  </a:extLst>
                </a:gridCol>
                <a:gridCol w="647841">
                  <a:extLst>
                    <a:ext uri="{9D8B030D-6E8A-4147-A177-3AD203B41FA5}">
                      <a16:colId xmlns:a16="http://schemas.microsoft.com/office/drawing/2014/main" xmlns="" val="20002"/>
                    </a:ext>
                  </a:extLst>
                </a:gridCol>
                <a:gridCol w="649428">
                  <a:extLst>
                    <a:ext uri="{9D8B030D-6E8A-4147-A177-3AD203B41FA5}">
                      <a16:colId xmlns:a16="http://schemas.microsoft.com/office/drawing/2014/main" xmlns="" val="20003"/>
                    </a:ext>
                  </a:extLst>
                </a:gridCol>
                <a:gridCol w="647841">
                  <a:extLst>
                    <a:ext uri="{9D8B030D-6E8A-4147-A177-3AD203B41FA5}">
                      <a16:colId xmlns:a16="http://schemas.microsoft.com/office/drawing/2014/main" xmlns="" val="20004"/>
                    </a:ext>
                  </a:extLst>
                </a:gridCol>
                <a:gridCol w="647841">
                  <a:extLst>
                    <a:ext uri="{9D8B030D-6E8A-4147-A177-3AD203B41FA5}">
                      <a16:colId xmlns:a16="http://schemas.microsoft.com/office/drawing/2014/main" xmlns="" val="20005"/>
                    </a:ext>
                  </a:extLst>
                </a:gridCol>
              </a:tblGrid>
              <a:tr h="342900">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Incidenza per classi di età</a:t>
                      </a:r>
                      <a:endPar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8575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Classi di età</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0-14</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15-29</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30-49</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50-69</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70 e più</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Provincia di Grosseto</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11,6</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12,9</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27,0</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29,0</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19,5</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Provincia di Livorno</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12,1</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12,7</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27,6</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28,2</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19,4</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Grosseto + Livorno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11,9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12,7</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27,4</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28,5</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19,5</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Toscana</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12,8</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13,3</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28,2</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27,4</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18,3</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857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Italia</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13,7</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15,1</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28,6</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26,7</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16,0</a:t>
                      </a: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42888">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0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Elaborazione Centro Studi e Ricerche CCIAA Maremma e Tirreno su dati ISTAT</a:t>
                      </a:r>
                      <a:endPar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60" marR="4446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7"/>
                  </a:ext>
                </a:extLst>
              </a:tr>
            </a:tbl>
          </a:graphicData>
        </a:graphic>
      </p:graphicFrame>
      <p:sp>
        <p:nvSpPr>
          <p:cNvPr id="31802"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dirty="0" smtClean="0">
                <a:solidFill>
                  <a:srgbClr val="C00000"/>
                </a:solidFill>
              </a:rPr>
              <a:t>3.3 </a:t>
            </a:r>
            <a:r>
              <a:rPr lang="it-IT" altLang="it-IT" sz="1600" dirty="0">
                <a:solidFill>
                  <a:srgbClr val="C00000"/>
                </a:solidFill>
              </a:rPr>
              <a:t>Popolazione residente per età</a:t>
            </a:r>
          </a:p>
        </p:txBody>
      </p:sp>
      <p:sp>
        <p:nvSpPr>
          <p:cNvPr id="31803" name="Ovale 4"/>
          <p:cNvSpPr>
            <a:spLocks noChangeArrowheads="1"/>
          </p:cNvSpPr>
          <p:nvPr/>
        </p:nvSpPr>
        <p:spPr bwMode="auto">
          <a:xfrm>
            <a:off x="4373563" y="2565400"/>
            <a:ext cx="755650" cy="215900"/>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
        <p:nvSpPr>
          <p:cNvPr id="31804" name="Ovale 5"/>
          <p:cNvSpPr>
            <a:spLocks noChangeArrowheads="1"/>
          </p:cNvSpPr>
          <p:nvPr/>
        </p:nvSpPr>
        <p:spPr bwMode="auto">
          <a:xfrm>
            <a:off x="6985000" y="2565400"/>
            <a:ext cx="755650" cy="215900"/>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
        <p:nvSpPr>
          <p:cNvPr id="31805" name="Ovale 6"/>
          <p:cNvSpPr>
            <a:spLocks noChangeArrowheads="1"/>
          </p:cNvSpPr>
          <p:nvPr/>
        </p:nvSpPr>
        <p:spPr bwMode="auto">
          <a:xfrm>
            <a:off x="4373563" y="3141663"/>
            <a:ext cx="755650" cy="215900"/>
          </a:xfrm>
          <a:prstGeom prst="ellipse">
            <a:avLst/>
          </a:prstGeom>
          <a:noFill/>
          <a:ln w="19050" algn="ctr">
            <a:solidFill>
              <a:schemeClr val="accent2"/>
            </a:solidFill>
            <a:round/>
            <a:headEnd/>
            <a:tailEnd/>
          </a:ln>
        </p:spPr>
        <p:txBody>
          <a:bodyPr/>
          <a:lstStyle/>
          <a:p>
            <a:pPr eaLnBrk="1" hangingPunct="1">
              <a:buClr>
                <a:srgbClr val="000000"/>
              </a:buClr>
              <a:buSzPct val="100000"/>
              <a:buFont typeface="Times New Roman" pitchFamily="18" charset="0"/>
              <a:buNone/>
            </a:pPr>
            <a:endParaRPr lang="it-IT" u="sng"/>
          </a:p>
        </p:txBody>
      </p:sp>
      <p:sp>
        <p:nvSpPr>
          <p:cNvPr id="31806" name="Ovale 7"/>
          <p:cNvSpPr>
            <a:spLocks noChangeArrowheads="1"/>
          </p:cNvSpPr>
          <p:nvPr/>
        </p:nvSpPr>
        <p:spPr bwMode="auto">
          <a:xfrm>
            <a:off x="6985000" y="3141663"/>
            <a:ext cx="755650" cy="215900"/>
          </a:xfrm>
          <a:prstGeom prst="ellipse">
            <a:avLst/>
          </a:prstGeom>
          <a:noFill/>
          <a:ln w="19050" algn="ctr">
            <a:solidFill>
              <a:schemeClr val="accent2"/>
            </a:solidFill>
            <a:round/>
            <a:headEnd/>
            <a:tailEnd/>
          </a:ln>
        </p:spPr>
        <p:txBody>
          <a:bodyPr/>
          <a:lstStyle/>
          <a:p>
            <a:pPr eaLnBrk="1" hangingPunct="1">
              <a:buClr>
                <a:srgbClr val="000000"/>
              </a:buClr>
              <a:buSzPct val="100000"/>
              <a:buFont typeface="Times New Roman" pitchFamily="18" charset="0"/>
              <a:buNone/>
            </a:pPr>
            <a:endParaRPr lang="it-IT" u="sng"/>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31950" y="5013325"/>
            <a:ext cx="6264275" cy="649288"/>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200">
                <a:solidFill>
                  <a:schemeClr val="tx1"/>
                </a:solidFill>
              </a:rPr>
              <a:t>Alla maggiore presenza di maschi nelle età minori, fa da contraltare via via una più intensa «uscita» dovuta ad una più elevata mortalità e, seppur in termini minori, ad una maggiore propensione all’emigrazione.</a:t>
            </a:r>
          </a:p>
        </p:txBody>
      </p:sp>
      <p:pic>
        <p:nvPicPr>
          <p:cNvPr id="4" name="Grafico 3"/>
          <p:cNvPicPr>
            <a:picLocks noChangeArrowheads="1"/>
          </p:cNvPicPr>
          <p:nvPr/>
        </p:nvPicPr>
        <p:blipFill>
          <a:blip r:embed="rId3"/>
          <a:srcRect/>
          <a:stretch>
            <a:fillRect/>
          </a:stretch>
        </p:blipFill>
        <p:spPr bwMode="auto">
          <a:xfrm>
            <a:off x="1547813" y="549275"/>
            <a:ext cx="6048375" cy="4443413"/>
          </a:xfrm>
          <a:prstGeom prst="rect">
            <a:avLst/>
          </a:prstGeom>
          <a:noFill/>
        </p:spPr>
      </p:pic>
      <p:sp>
        <p:nvSpPr>
          <p:cNvPr id="33796"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dirty="0" smtClean="0">
                <a:solidFill>
                  <a:srgbClr val="C00000"/>
                </a:solidFill>
              </a:rPr>
              <a:t>3.4 </a:t>
            </a:r>
            <a:r>
              <a:rPr lang="it-IT" altLang="it-IT" sz="1600" dirty="0">
                <a:solidFill>
                  <a:srgbClr val="C00000"/>
                </a:solidFill>
              </a:rPr>
              <a:t>Popolazione residente per età</a:t>
            </a:r>
          </a:p>
        </p:txBody>
      </p:sp>
      <p:cxnSp>
        <p:nvCxnSpPr>
          <p:cNvPr id="3" name="Connettore diritto 2"/>
          <p:cNvCxnSpPr/>
          <p:nvPr/>
        </p:nvCxnSpPr>
        <p:spPr bwMode="auto">
          <a:xfrm flipH="1">
            <a:off x="1835150" y="1304925"/>
            <a:ext cx="2736850" cy="3132138"/>
          </a:xfrm>
          <a:prstGeom prst="line">
            <a:avLst/>
          </a:prstGeom>
          <a:ln w="9525" cap="flat" cmpd="sng" algn="ctr">
            <a:solidFill>
              <a:schemeClr val="accent4"/>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cxnSp>
        <p:nvCxnSpPr>
          <p:cNvPr id="7" name="Connettore diritto 6"/>
          <p:cNvCxnSpPr/>
          <p:nvPr/>
        </p:nvCxnSpPr>
        <p:spPr bwMode="auto">
          <a:xfrm flipH="1" flipV="1">
            <a:off x="4572000" y="1304925"/>
            <a:ext cx="2736850" cy="3132138"/>
          </a:xfrm>
          <a:prstGeom prst="line">
            <a:avLst/>
          </a:prstGeom>
          <a:ln w="9525" cap="flat" cmpd="sng" algn="ctr">
            <a:solidFill>
              <a:schemeClr val="accent4"/>
            </a:solidFill>
            <a:prstDash val="dash"/>
            <a:round/>
            <a:headEnd type="none" w="med" len="med"/>
            <a:tailEnd type="none" w="med" len="med"/>
          </a:ln>
          <a:extLst/>
        </p:spPr>
        <p:style>
          <a:lnRef idx="0">
            <a:scrgbClr r="0" g="0" b="0"/>
          </a:lnRef>
          <a:fillRef idx="0">
            <a:scrgbClr r="0" g="0" b="0"/>
          </a:fillRef>
          <a:effectRef idx="0">
            <a:scrgbClr r="0" g="0" b="0"/>
          </a:effectRef>
          <a:fontRef idx="minor">
            <a:schemeClr val="tx1"/>
          </a:fontRef>
        </p:style>
      </p:cxn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476375" y="765175"/>
          <a:ext cx="6191250" cy="2374901"/>
        </p:xfrm>
        <a:graphic>
          <a:graphicData uri="http://schemas.openxmlformats.org/drawingml/2006/table">
            <a:tbl>
              <a:tblPr/>
              <a:tblGrid>
                <a:gridCol w="915988">
                  <a:extLst>
                    <a:ext uri="{9D8B030D-6E8A-4147-A177-3AD203B41FA5}">
                      <a16:colId xmlns:a16="http://schemas.microsoft.com/office/drawing/2014/main" xmlns="" val="20000"/>
                    </a:ext>
                  </a:extLst>
                </a:gridCol>
                <a:gridCol w="965200">
                  <a:extLst>
                    <a:ext uri="{9D8B030D-6E8A-4147-A177-3AD203B41FA5}">
                      <a16:colId xmlns:a16="http://schemas.microsoft.com/office/drawing/2014/main" xmlns="" val="20001"/>
                    </a:ext>
                  </a:extLst>
                </a:gridCol>
                <a:gridCol w="808037">
                  <a:extLst>
                    <a:ext uri="{9D8B030D-6E8A-4147-A177-3AD203B41FA5}">
                      <a16:colId xmlns:a16="http://schemas.microsoft.com/office/drawing/2014/main" xmlns="" val="20002"/>
                    </a:ext>
                  </a:extLst>
                </a:gridCol>
                <a:gridCol w="915988">
                  <a:extLst>
                    <a:ext uri="{9D8B030D-6E8A-4147-A177-3AD203B41FA5}">
                      <a16:colId xmlns:a16="http://schemas.microsoft.com/office/drawing/2014/main" xmlns="" val="20003"/>
                    </a:ext>
                  </a:extLst>
                </a:gridCol>
                <a:gridCol w="917575">
                  <a:extLst>
                    <a:ext uri="{9D8B030D-6E8A-4147-A177-3AD203B41FA5}">
                      <a16:colId xmlns:a16="http://schemas.microsoft.com/office/drawing/2014/main" xmlns="" val="20004"/>
                    </a:ext>
                  </a:extLst>
                </a:gridCol>
                <a:gridCol w="917575">
                  <a:extLst>
                    <a:ext uri="{9D8B030D-6E8A-4147-A177-3AD203B41FA5}">
                      <a16:colId xmlns:a16="http://schemas.microsoft.com/office/drawing/2014/main" xmlns="" val="20005"/>
                    </a:ext>
                  </a:extLst>
                </a:gridCol>
                <a:gridCol w="750887">
                  <a:extLst>
                    <a:ext uri="{9D8B030D-6E8A-4147-A177-3AD203B41FA5}">
                      <a16:colId xmlns:a16="http://schemas.microsoft.com/office/drawing/2014/main" xmlns="" val="20006"/>
                    </a:ext>
                  </a:extLst>
                </a:gridCol>
              </a:tblGrid>
              <a:tr h="288925">
                <a:tc grid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Indicatori demografici I – 2015 e </a:t>
                      </a:r>
                      <a:r>
                        <a:rPr kumimoji="0" lang="it-IT" sz="14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2014</a:t>
                      </a:r>
                      <a:r>
                        <a:rPr kumimoji="0" lang="it-IT" sz="1400" b="1" i="0" u="none" strike="noStrike" cap="none" normalizeH="0" baseline="30000" dirty="0" smtClean="0">
                          <a:ln>
                            <a:noFill/>
                          </a:ln>
                          <a:solidFill>
                            <a:srgbClr val="FF0000"/>
                          </a:solidFill>
                          <a:effectLst/>
                          <a:latin typeface="Calibri" pitchFamily="34" charset="0"/>
                          <a:ea typeface="Times New Roman" pitchFamily="18" charset="0"/>
                          <a:cs typeface="Calibri" pitchFamily="34" charset="0"/>
                        </a:rPr>
                        <a:t>(*)</a:t>
                      </a:r>
                      <a:endPar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41300">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Territorio</a:t>
                      </a: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 </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Numero medio di figli per donna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Età media al parto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Speranza di vita per sesso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1"/>
                  </a:ext>
                </a:extLst>
              </a:tr>
              <a:tr h="227013">
                <a:tc vMerge="1">
                  <a:txBody>
                    <a:bodyPr/>
                    <a:lstStyle/>
                    <a:p>
                      <a:endParaRPr lang="it-IT"/>
                    </a:p>
                  </a:txBody>
                  <a:tcPr/>
                </a:tc>
                <a:tc vMerge="1">
                  <a:txBody>
                    <a:bodyPr/>
                    <a:lstStyle/>
                    <a:p>
                      <a:endParaRPr lang="it-IT"/>
                    </a:p>
                  </a:txBody>
                  <a:tcPr/>
                </a:tc>
                <a:tc vMerge="1">
                  <a:txBody>
                    <a:bodyPr/>
                    <a:lstStyle/>
                    <a:p>
                      <a:endParaRPr lang="it-IT"/>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Maschi</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Femmine</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extLst>
                  <a:ext uri="{0D108BD9-81ED-4DB2-BD59-A6C34878D82A}">
                    <a16:rowId xmlns:a16="http://schemas.microsoft.com/office/drawing/2014/main" xmlns="" val="10002"/>
                  </a:ext>
                </a:extLst>
              </a:tr>
              <a:tr h="22860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alla nascita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a 65 anni</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alla nascita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a 65 anni</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Livorno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1,32</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31,7</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80,3</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18,9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84,9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22,4</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Grosseto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1,23</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31,3</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80,9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19,5</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85,0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FF0000"/>
                          </a:solidFill>
                          <a:effectLst/>
                          <a:latin typeface="Calibri" pitchFamily="34" charset="0"/>
                          <a:ea typeface="Times New Roman" pitchFamily="18" charset="0"/>
                          <a:cs typeface="Calibri" pitchFamily="34" charset="0"/>
                        </a:rPr>
                        <a:t>22,7</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Toscana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31,9</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80,7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19,0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85,2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22,4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413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Italia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1,35</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31,6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80,1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18,7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84,7</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22,0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182563">
                <a:tc grid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0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Elaborazione Centro Studi e Ricerche CCIAA Maremma e Tirreno su dati ISTAT</a:t>
                      </a:r>
                      <a:endParaRPr kumimoji="0" lang="it-IT" sz="1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8"/>
                  </a:ext>
                </a:extLst>
              </a:tr>
              <a:tr h="241300">
                <a:tc gridSpan="7">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0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In </a:t>
                      </a:r>
                      <a:r>
                        <a:rPr kumimoji="0" lang="it-IT" sz="1000" b="1"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rosso</a:t>
                      </a:r>
                      <a:r>
                        <a:rPr kumimoji="0" lang="it-IT" sz="1000" b="0" i="0" u="none" strike="noStrike" cap="none" normalizeH="0" baseline="0" dirty="0" smtClean="0">
                          <a:ln>
                            <a:noFill/>
                          </a:ln>
                          <a:solidFill>
                            <a:srgbClr val="FF0000"/>
                          </a:solidFill>
                          <a:effectLst/>
                          <a:latin typeface="Calibri" pitchFamily="34" charset="0"/>
                          <a:ea typeface="Times New Roman" pitchFamily="18" charset="0"/>
                          <a:cs typeface="Calibri" pitchFamily="34" charset="0"/>
                        </a:rPr>
                        <a:t> i dati riferiti al 2014</a:t>
                      </a:r>
                      <a:endParaRPr kumimoji="0" lang="it-IT" sz="11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9"/>
                  </a:ext>
                </a:extLst>
              </a:tr>
            </a:tbl>
          </a:graphicData>
        </a:graphic>
      </p:graphicFrame>
      <p:graphicFrame>
        <p:nvGraphicFramePr>
          <p:cNvPr id="4" name="Tabella 3"/>
          <p:cNvGraphicFramePr>
            <a:graphicFrameLocks noGrp="1"/>
          </p:cNvGraphicFramePr>
          <p:nvPr/>
        </p:nvGraphicFramePr>
        <p:xfrm>
          <a:off x="1476375" y="3435350"/>
          <a:ext cx="6191250" cy="2009775"/>
        </p:xfrm>
        <a:graphic>
          <a:graphicData uri="http://schemas.openxmlformats.org/drawingml/2006/table">
            <a:tbl>
              <a:tblPr/>
              <a:tblGrid>
                <a:gridCol w="1425901">
                  <a:extLst>
                    <a:ext uri="{9D8B030D-6E8A-4147-A177-3AD203B41FA5}">
                      <a16:colId xmlns:a16="http://schemas.microsoft.com/office/drawing/2014/main" xmlns="" val="20000"/>
                    </a:ext>
                  </a:extLst>
                </a:gridCol>
                <a:gridCol w="1259238">
                  <a:extLst>
                    <a:ext uri="{9D8B030D-6E8A-4147-A177-3AD203B41FA5}">
                      <a16:colId xmlns:a16="http://schemas.microsoft.com/office/drawing/2014/main" xmlns="" val="20001"/>
                    </a:ext>
                  </a:extLst>
                </a:gridCol>
                <a:gridCol w="1358000">
                  <a:extLst>
                    <a:ext uri="{9D8B030D-6E8A-4147-A177-3AD203B41FA5}">
                      <a16:colId xmlns:a16="http://schemas.microsoft.com/office/drawing/2014/main" xmlns="" val="20002"/>
                    </a:ext>
                  </a:extLst>
                </a:gridCol>
                <a:gridCol w="1135783">
                  <a:extLst>
                    <a:ext uri="{9D8B030D-6E8A-4147-A177-3AD203B41FA5}">
                      <a16:colId xmlns:a16="http://schemas.microsoft.com/office/drawing/2014/main" xmlns="" val="20003"/>
                    </a:ext>
                  </a:extLst>
                </a:gridCol>
                <a:gridCol w="1012328">
                  <a:extLst>
                    <a:ext uri="{9D8B030D-6E8A-4147-A177-3AD203B41FA5}">
                      <a16:colId xmlns:a16="http://schemas.microsoft.com/office/drawing/2014/main" xmlns="" val="20004"/>
                    </a:ext>
                  </a:extLst>
                </a:gridCol>
              </a:tblGrid>
              <a:tr h="222957">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400" b="1" dirty="0" smtClean="0">
                          <a:effectLst/>
                          <a:latin typeface="Calibri"/>
                          <a:ea typeface="Times New Roman"/>
                          <a:cs typeface="Calibri"/>
                        </a:rPr>
                        <a:t>Indicatori demografici II – 2015</a:t>
                      </a:r>
                      <a:r>
                        <a:rPr lang="it-IT" sz="1400" b="0" i="0" u="none" strike="noStrike" dirty="0">
                          <a:effectLst/>
                          <a:latin typeface="Calibri"/>
                        </a:rPr>
                        <a:t> </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57825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it-IT" sz="1200" i="1" dirty="0" smtClean="0">
                          <a:solidFill>
                            <a:schemeClr val="tx1"/>
                          </a:solidFill>
                          <a:effectLst/>
                          <a:latin typeface="Calibri"/>
                          <a:ea typeface="Times New Roman"/>
                          <a:cs typeface="Calibri"/>
                        </a:rPr>
                        <a:t>Territorio</a:t>
                      </a:r>
                      <a:r>
                        <a:rPr lang="it-IT" sz="1200" dirty="0" smtClean="0">
                          <a:solidFill>
                            <a:schemeClr val="tx1"/>
                          </a:solidFill>
                          <a:effectLst/>
                          <a:latin typeface="Calibri"/>
                          <a:ea typeface="Times New Roman"/>
                          <a:cs typeface="Calibri"/>
                        </a:rPr>
                        <a:t> </a:t>
                      </a:r>
                      <a:endParaRPr lang="it-IT" sz="1200" dirty="0" smtClean="0">
                        <a:solidFill>
                          <a:schemeClr val="tx1"/>
                        </a:solidFill>
                        <a:effectLst/>
                        <a:latin typeface="Calibri"/>
                        <a:ea typeface="Times New Roman"/>
                        <a:cs typeface="Times New Roman"/>
                      </a:endParaRP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Indice di dipendenza strutturale</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Indice di dipendenza anziani</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Indice di vecchiaia</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Età media</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1655">
                <a:tc>
                  <a:txBody>
                    <a:bodyPr/>
                    <a:lstStyle/>
                    <a:p>
                      <a:pPr algn="l" fontAlgn="ctr"/>
                      <a:r>
                        <a:rPr lang="it-IT" sz="1200" b="1" i="0" u="none" strike="noStrike" dirty="0">
                          <a:effectLst/>
                          <a:latin typeface="Calibri"/>
                        </a:rPr>
                        <a:t>Livorno</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62,7</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a:effectLst/>
                          <a:latin typeface="Calibri"/>
                        </a:rPr>
                        <a:t>43,0</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217,9</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47,4</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1655">
                <a:tc>
                  <a:txBody>
                    <a:bodyPr/>
                    <a:lstStyle/>
                    <a:p>
                      <a:pPr algn="l" fontAlgn="ctr"/>
                      <a:r>
                        <a:rPr lang="it-IT" sz="1200" b="1" i="0" u="none" strike="noStrike" dirty="0">
                          <a:effectLst/>
                          <a:latin typeface="Calibri"/>
                        </a:rPr>
                        <a:t>Grosseto</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62,1</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43,3</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229,8</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0" u="none" strike="noStrike" dirty="0">
                          <a:effectLst/>
                          <a:latin typeface="Calibri"/>
                        </a:rPr>
                        <a:t>47,8</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1655">
                <a:tc>
                  <a:txBody>
                    <a:bodyPr/>
                    <a:lstStyle/>
                    <a:p>
                      <a:pPr algn="l" fontAlgn="ctr"/>
                      <a:r>
                        <a:rPr lang="it-IT" sz="1200" b="0" i="0" u="none" strike="noStrike" dirty="0">
                          <a:effectLst/>
                          <a:latin typeface="Calibri"/>
                        </a:rPr>
                        <a:t>Toscana</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Calibri"/>
                        </a:rPr>
                        <a:t>60,4</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Calibri"/>
                        </a:rPr>
                        <a:t>40,0</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Calibri"/>
                        </a:rPr>
                        <a:t>195,4</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effectLst/>
                          <a:latin typeface="Calibri"/>
                        </a:rPr>
                        <a:t>46,5</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1655">
                <a:tc>
                  <a:txBody>
                    <a:bodyPr/>
                    <a:lstStyle/>
                    <a:p>
                      <a:pPr algn="l" fontAlgn="ctr"/>
                      <a:r>
                        <a:rPr lang="it-IT" sz="1200" b="0" i="0" u="none" strike="noStrike">
                          <a:effectLst/>
                          <a:latin typeface="Calibri"/>
                        </a:rPr>
                        <a:t>ITALIA</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Calibri"/>
                        </a:rPr>
                        <a:t>55,5</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Calibri"/>
                        </a:rPr>
                        <a:t>34,3</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Calibri"/>
                        </a:rPr>
                        <a:t>161,4</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effectLst/>
                          <a:latin typeface="Calibri"/>
                        </a:rPr>
                        <a:t>44,7</a:t>
                      </a: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1940">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000" b="0" i="0" u="none" strike="noStrike" dirty="0">
                          <a:effectLst/>
                          <a:latin typeface="Calibri"/>
                        </a:rPr>
                        <a:t> </a:t>
                      </a:r>
                      <a:r>
                        <a:rPr lang="it-IT" sz="1000" i="1" dirty="0" smtClean="0">
                          <a:effectLst/>
                          <a:latin typeface="Calibri"/>
                          <a:ea typeface="Times New Roman"/>
                          <a:cs typeface="Calibri"/>
                        </a:rPr>
                        <a:t>Elaborazione Centro Studi e Ricerche CCIAA Maremma e Tirreno su dati ISTAT</a:t>
                      </a:r>
                      <a:endParaRPr lang="it-IT" sz="1000" dirty="0" smtClean="0">
                        <a:effectLst/>
                        <a:latin typeface="Calibri"/>
                        <a:ea typeface="Times New Roman"/>
                        <a:cs typeface="Times New Roman"/>
                      </a:endParaRPr>
                    </a:p>
                  </a:txBody>
                  <a:tcPr marL="9523" marR="9523"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6"/>
                  </a:ext>
                </a:extLst>
              </a:tr>
            </a:tbl>
          </a:graphicData>
        </a:graphic>
      </p:graphicFrame>
      <p:sp>
        <p:nvSpPr>
          <p:cNvPr id="35944"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4. Alcuni indici demografici</a:t>
            </a:r>
          </a:p>
        </p:txBody>
      </p:sp>
      <p:sp>
        <p:nvSpPr>
          <p:cNvPr id="35945" name="Ovale 4"/>
          <p:cNvSpPr>
            <a:spLocks noChangeArrowheads="1"/>
          </p:cNvSpPr>
          <p:nvPr/>
        </p:nvSpPr>
        <p:spPr bwMode="auto">
          <a:xfrm>
            <a:off x="2484438" y="1700213"/>
            <a:ext cx="719137" cy="1081087"/>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
        <p:nvSpPr>
          <p:cNvPr id="35946" name="Ovale 5"/>
          <p:cNvSpPr>
            <a:spLocks noChangeArrowheads="1"/>
          </p:cNvSpPr>
          <p:nvPr/>
        </p:nvSpPr>
        <p:spPr bwMode="auto">
          <a:xfrm>
            <a:off x="5724525" y="4221163"/>
            <a:ext cx="719138" cy="1079500"/>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1"/>
          <p:cNvSpPr txBox="1">
            <a:spLocks noChangeArrowheads="1"/>
          </p:cNvSpPr>
          <p:nvPr/>
        </p:nvSpPr>
        <p:spPr bwMode="auto">
          <a:xfrm>
            <a:off x="1809750" y="549275"/>
            <a:ext cx="5184775" cy="523875"/>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it-IT" altLang="it-IT" sz="2800">
                <a:solidFill>
                  <a:schemeClr val="tx1"/>
                </a:solidFill>
              </a:rPr>
              <a:t>Conclusioni</a:t>
            </a:r>
          </a:p>
        </p:txBody>
      </p:sp>
      <p:sp>
        <p:nvSpPr>
          <p:cNvPr id="2" name="Rettangolo 1"/>
          <p:cNvSpPr/>
          <p:nvPr/>
        </p:nvSpPr>
        <p:spPr>
          <a:xfrm>
            <a:off x="101600" y="1268413"/>
            <a:ext cx="8929688" cy="3941762"/>
          </a:xfrm>
          <a:prstGeom prst="rect">
            <a:avLst/>
          </a:prstGeom>
        </p:spPr>
        <p:txBody>
          <a:bodyPr>
            <a:spAutoFit/>
          </a:bodyPr>
          <a:lstStyle/>
          <a:p>
            <a:pPr algn="just" eaLnBrk="1" hangingPunct="1">
              <a:lnSpc>
                <a:spcPct val="150000"/>
              </a:lnSpc>
              <a:spcAft>
                <a:spcPts val="0"/>
              </a:spcAft>
              <a:buClr>
                <a:srgbClr val="000000"/>
              </a:buClr>
              <a:buSzPct val="100000"/>
              <a:buFont typeface="Times New Roman" panose="02020603050405020304" pitchFamily="18" charset="0"/>
              <a:buNone/>
              <a:defRPr/>
            </a:pPr>
            <a:r>
              <a:rPr lang="it-IT" sz="1200" i="1" dirty="0">
                <a:solidFill>
                  <a:schemeClr val="tx1"/>
                </a:solidFill>
                <a:ea typeface="Times New Roman"/>
                <a:cs typeface="Calibri" pitchFamily="34" charset="0"/>
              </a:rPr>
              <a:t>Poche nascite, tante morti, flusso migratorio insufficiente a colmare il gap derivante dal saldo naturale, popolazione strutturalmente anziana e riduzione del numero medio di componenti </a:t>
            </a:r>
            <a:r>
              <a:rPr lang="it-IT" sz="1200" i="1">
                <a:solidFill>
                  <a:schemeClr val="tx1"/>
                </a:solidFill>
                <a:ea typeface="Times New Roman"/>
                <a:cs typeface="Calibri" pitchFamily="34" charset="0"/>
              </a:rPr>
              <a:t>per </a:t>
            </a:r>
            <a:r>
              <a:rPr lang="it-IT" sz="1200" i="1">
                <a:solidFill>
                  <a:schemeClr val="tx1"/>
                </a:solidFill>
                <a:ea typeface="Times New Roman"/>
                <a:cs typeface="Calibri" pitchFamily="34" charset="0"/>
              </a:rPr>
              <a:t>famiglia... </a:t>
            </a:r>
            <a:r>
              <a:rPr lang="it-IT" sz="1200" i="1" dirty="0">
                <a:solidFill>
                  <a:schemeClr val="tx1"/>
                </a:solidFill>
                <a:ea typeface="Times New Roman"/>
                <a:cs typeface="Calibri" pitchFamily="34" charset="0"/>
              </a:rPr>
              <a:t>Ciò comporta alcune conseguenze in termini culturali, sociali ed economici:</a:t>
            </a:r>
            <a:endParaRPr lang="it-IT" sz="1200" dirty="0">
              <a:solidFill>
                <a:schemeClr val="tx1"/>
              </a:solidFill>
              <a:ea typeface="Calibri"/>
              <a:cs typeface="Calibri" pitchFamily="34" charset="0"/>
            </a:endParaRPr>
          </a:p>
          <a:p>
            <a:pPr marL="342900" indent="-342900" algn="just" eaLnBrk="1" hangingPunct="1">
              <a:lnSpc>
                <a:spcPct val="150000"/>
              </a:lnSpc>
              <a:spcAft>
                <a:spcPts val="0"/>
              </a:spcAft>
              <a:buClr>
                <a:srgbClr val="000000"/>
              </a:buClr>
              <a:buSzPct val="100000"/>
              <a:buFont typeface="Symbol"/>
              <a:buChar char=""/>
              <a:defRPr/>
            </a:pPr>
            <a:r>
              <a:rPr lang="it-IT" sz="1200" i="1" dirty="0">
                <a:solidFill>
                  <a:schemeClr val="tx1"/>
                </a:solidFill>
                <a:ea typeface="Times New Roman"/>
                <a:cs typeface="Calibri" pitchFamily="34" charset="0"/>
              </a:rPr>
              <a:t>progressiva diminuzione della popolazione</a:t>
            </a:r>
            <a:r>
              <a:rPr lang="it-IT" sz="1200" b="1" i="1" dirty="0">
                <a:solidFill>
                  <a:schemeClr val="tx1"/>
                </a:solidFill>
                <a:ea typeface="Times New Roman"/>
                <a:cs typeface="Calibri" pitchFamily="34" charset="0"/>
              </a:rPr>
              <a:t> autoctona</a:t>
            </a:r>
            <a:r>
              <a:rPr lang="it-IT" sz="1200" i="1" dirty="0">
                <a:solidFill>
                  <a:schemeClr val="tx1"/>
                </a:solidFill>
                <a:ea typeface="Times New Roman"/>
                <a:cs typeface="Calibri" pitchFamily="34" charset="0"/>
              </a:rPr>
              <a:t> con evidenti ricadute anche sull’impronta culturale e storica delle comunità locali;</a:t>
            </a:r>
            <a:endParaRPr lang="it-IT" sz="1200" dirty="0">
              <a:solidFill>
                <a:schemeClr val="tx1"/>
              </a:solidFill>
              <a:ea typeface="Calibri"/>
              <a:cs typeface="Calibri" pitchFamily="34" charset="0"/>
            </a:endParaRPr>
          </a:p>
          <a:p>
            <a:pPr marL="342900" indent="-342900" algn="just" eaLnBrk="1" hangingPunct="1">
              <a:lnSpc>
                <a:spcPct val="150000"/>
              </a:lnSpc>
              <a:spcAft>
                <a:spcPts val="0"/>
              </a:spcAft>
              <a:buClr>
                <a:srgbClr val="000000"/>
              </a:buClr>
              <a:buSzPct val="100000"/>
              <a:buFont typeface="Symbol"/>
              <a:buChar char=""/>
              <a:defRPr/>
            </a:pPr>
            <a:r>
              <a:rPr lang="it-IT" sz="1200" i="1" dirty="0">
                <a:solidFill>
                  <a:schemeClr val="tx1"/>
                </a:solidFill>
                <a:ea typeface="Times New Roman"/>
                <a:cs typeface="Calibri" pitchFamily="34" charset="0"/>
              </a:rPr>
              <a:t>passaggio dalla famiglia patriarcale a quella </a:t>
            </a:r>
            <a:r>
              <a:rPr lang="it-IT" sz="1200" b="1" i="1" dirty="0">
                <a:solidFill>
                  <a:schemeClr val="tx1"/>
                </a:solidFill>
                <a:ea typeface="Times New Roman"/>
                <a:cs typeface="Calibri" pitchFamily="34" charset="0"/>
              </a:rPr>
              <a:t>mononucleare</a:t>
            </a:r>
            <a:r>
              <a:rPr lang="it-IT" sz="1200" i="1" dirty="0">
                <a:solidFill>
                  <a:schemeClr val="tx1"/>
                </a:solidFill>
                <a:ea typeface="Times New Roman"/>
                <a:cs typeface="Calibri" pitchFamily="34" charset="0"/>
              </a:rPr>
              <a:t>: aumento della domanda abitativa e conseguente consumo di un territorio già antropizzato;</a:t>
            </a:r>
            <a:endParaRPr lang="it-IT" sz="1200" dirty="0">
              <a:solidFill>
                <a:schemeClr val="tx1"/>
              </a:solidFill>
              <a:ea typeface="Calibri"/>
              <a:cs typeface="Calibri" pitchFamily="34" charset="0"/>
            </a:endParaRPr>
          </a:p>
          <a:p>
            <a:pPr marL="342900" indent="-342900" algn="just" eaLnBrk="1" hangingPunct="1">
              <a:lnSpc>
                <a:spcPct val="150000"/>
              </a:lnSpc>
              <a:spcAft>
                <a:spcPts val="0"/>
              </a:spcAft>
              <a:buClr>
                <a:srgbClr val="000000"/>
              </a:buClr>
              <a:buSzPct val="100000"/>
              <a:buFont typeface="Symbol"/>
              <a:buChar char=""/>
              <a:defRPr/>
            </a:pPr>
            <a:r>
              <a:rPr lang="it-IT" sz="1200" i="1" dirty="0">
                <a:solidFill>
                  <a:schemeClr val="tx1"/>
                </a:solidFill>
                <a:ea typeface="Times New Roman"/>
                <a:cs typeface="Calibri" pitchFamily="34" charset="0"/>
              </a:rPr>
              <a:t>gestione del </a:t>
            </a:r>
            <a:r>
              <a:rPr lang="it-IT" sz="1200" b="1" i="1" dirty="0">
                <a:solidFill>
                  <a:schemeClr val="tx1"/>
                </a:solidFill>
                <a:ea typeface="Times New Roman"/>
                <a:cs typeface="Calibri" pitchFamily="34" charset="0"/>
              </a:rPr>
              <a:t>welfare</a:t>
            </a:r>
            <a:r>
              <a:rPr lang="it-IT" sz="1200" i="1" dirty="0">
                <a:solidFill>
                  <a:schemeClr val="tx1"/>
                </a:solidFill>
                <a:ea typeface="Times New Roman"/>
                <a:cs typeface="Calibri" pitchFamily="34" charset="0"/>
              </a:rPr>
              <a:t> particolarmente “pesante”: dall’incidenza pro-capite delle pensioni, al grado di spedalizzazione specialmente per le case di cura dei lungo degenti, all’ammontare dei costi delle cure mediche, alla riconversione dell’edilizia sociale, e così via;</a:t>
            </a:r>
            <a:endParaRPr lang="it-IT" sz="1200" dirty="0">
              <a:solidFill>
                <a:schemeClr val="tx1"/>
              </a:solidFill>
              <a:ea typeface="Calibri"/>
              <a:cs typeface="Calibri" pitchFamily="34" charset="0"/>
            </a:endParaRPr>
          </a:p>
          <a:p>
            <a:pPr marL="342900" indent="-342900" algn="just" eaLnBrk="1" hangingPunct="1">
              <a:lnSpc>
                <a:spcPct val="150000"/>
              </a:lnSpc>
              <a:spcAft>
                <a:spcPts val="0"/>
              </a:spcAft>
              <a:buClr>
                <a:srgbClr val="000000"/>
              </a:buClr>
              <a:buSzPct val="100000"/>
              <a:buFont typeface="Symbol"/>
              <a:buChar char=""/>
              <a:defRPr/>
            </a:pPr>
            <a:r>
              <a:rPr lang="it-IT" sz="1200" i="1" dirty="0">
                <a:solidFill>
                  <a:schemeClr val="tx1"/>
                </a:solidFill>
                <a:ea typeface="Times New Roman"/>
                <a:cs typeface="Calibri" pitchFamily="34" charset="0"/>
              </a:rPr>
              <a:t>insistenza di problematiche di vecchia e nuova percezione per il </a:t>
            </a:r>
            <a:r>
              <a:rPr lang="it-IT" sz="1200" b="1" i="1" dirty="0">
                <a:solidFill>
                  <a:schemeClr val="tx1"/>
                </a:solidFill>
                <a:ea typeface="Times New Roman"/>
                <a:cs typeface="Calibri" pitchFamily="34" charset="0"/>
              </a:rPr>
              <a:t>sistema imprenditoriale</a:t>
            </a:r>
            <a:r>
              <a:rPr lang="it-IT" sz="1200" i="1" dirty="0">
                <a:solidFill>
                  <a:schemeClr val="tx1"/>
                </a:solidFill>
                <a:ea typeface="Times New Roman"/>
                <a:cs typeface="Calibri" pitchFamily="34" charset="0"/>
              </a:rPr>
              <a:t>: dalla difficoltà nella continuità generazionale per certi mestieri alla qualità dell’offerta di lavoro;</a:t>
            </a:r>
            <a:endParaRPr lang="it-IT" sz="1200" dirty="0">
              <a:solidFill>
                <a:schemeClr val="tx1"/>
              </a:solidFill>
              <a:ea typeface="Calibri"/>
              <a:cs typeface="Calibri" pitchFamily="34" charset="0"/>
            </a:endParaRPr>
          </a:p>
          <a:p>
            <a:pPr marL="342900" indent="-342900" algn="just" eaLnBrk="1" hangingPunct="1">
              <a:lnSpc>
                <a:spcPct val="150000"/>
              </a:lnSpc>
              <a:spcAft>
                <a:spcPts val="0"/>
              </a:spcAft>
              <a:buClr>
                <a:srgbClr val="000000"/>
              </a:buClr>
              <a:buSzPct val="100000"/>
              <a:buFont typeface="Symbol"/>
              <a:buChar char=""/>
              <a:defRPr/>
            </a:pPr>
            <a:r>
              <a:rPr lang="it-IT" sz="1200" i="1" dirty="0">
                <a:solidFill>
                  <a:schemeClr val="tx1"/>
                </a:solidFill>
                <a:ea typeface="Times New Roman"/>
                <a:cs typeface="Calibri" pitchFamily="34" charset="0"/>
              </a:rPr>
              <a:t>involuzione dei </a:t>
            </a:r>
            <a:r>
              <a:rPr lang="it-IT" sz="1200" b="1" i="1" dirty="0">
                <a:solidFill>
                  <a:schemeClr val="tx1"/>
                </a:solidFill>
                <a:ea typeface="Times New Roman"/>
                <a:cs typeface="Calibri" pitchFamily="34" charset="0"/>
              </a:rPr>
              <a:t>consumi interni </a:t>
            </a:r>
            <a:r>
              <a:rPr lang="it-IT" sz="1200" i="1" dirty="0">
                <a:solidFill>
                  <a:schemeClr val="tx1"/>
                </a:solidFill>
                <a:ea typeface="Times New Roman"/>
                <a:cs typeface="Calibri" pitchFamily="34" charset="0"/>
              </a:rPr>
              <a:t>con ripercussioni negative anche sulla rete distributiva commerciale dei piccoli comuni e degli esercizi di vicinato nelle città.</a:t>
            </a:r>
            <a:endParaRPr lang="it-IT" sz="1200" dirty="0">
              <a:solidFill>
                <a:schemeClr val="tx1"/>
              </a:solidFill>
              <a:ea typeface="Calibri"/>
              <a:cs typeface="Calibri" pitchFamily="34" charset="0"/>
            </a:endParaRPr>
          </a:p>
          <a:p>
            <a:pPr algn="just" eaLnBrk="1" hangingPunct="1">
              <a:lnSpc>
                <a:spcPct val="150000"/>
              </a:lnSpc>
              <a:spcAft>
                <a:spcPts val="0"/>
              </a:spcAft>
              <a:buClr>
                <a:srgbClr val="000000"/>
              </a:buClr>
              <a:buSzPct val="100000"/>
              <a:buFont typeface="Times New Roman" panose="02020603050405020304" pitchFamily="18" charset="0"/>
              <a:buNone/>
              <a:defRPr/>
            </a:pPr>
            <a:r>
              <a:rPr lang="it-IT" sz="1200" i="1" dirty="0">
                <a:solidFill>
                  <a:schemeClr val="tx1"/>
                </a:solidFill>
                <a:ea typeface="Times New Roman"/>
                <a:cs typeface="Calibri" pitchFamily="34" charset="0"/>
              </a:rPr>
              <a:t> </a:t>
            </a:r>
            <a:endParaRPr lang="it-IT" sz="1200" dirty="0">
              <a:solidFill>
                <a:schemeClr val="tx1"/>
              </a:solidFill>
              <a:cs typeface="Calibri" pitchFamily="34" charset="0"/>
            </a:endParaRPr>
          </a:p>
          <a:p>
            <a:pPr algn="just" eaLnBrk="1" hangingPunct="1">
              <a:lnSpc>
                <a:spcPct val="150000"/>
              </a:lnSpc>
              <a:spcAft>
                <a:spcPts val="0"/>
              </a:spcAft>
              <a:buClr>
                <a:srgbClr val="000000"/>
              </a:buClr>
              <a:buSzPct val="100000"/>
              <a:buFont typeface="Times New Roman" panose="02020603050405020304" pitchFamily="18" charset="0"/>
              <a:buNone/>
              <a:defRPr/>
            </a:pPr>
            <a:r>
              <a:rPr lang="it-IT" sz="1200" i="1" dirty="0">
                <a:solidFill>
                  <a:schemeClr val="tx1"/>
                </a:solidFill>
                <a:ea typeface="Times New Roman"/>
                <a:cs typeface="Calibri" pitchFamily="34" charset="0"/>
              </a:rPr>
              <a:t>La lettura dei dati presentati nel rapporto, può costituire utile supporto integrativo per la conoscenza dei contesti sociali e della loro evoluzione, soprattutto per chi è chiamato ad adottare scelte strategiche le cui conseguenze potranno ripercuotersi negli anni futuri</a:t>
            </a:r>
            <a:r>
              <a:rPr lang="it-IT" sz="1200" dirty="0">
                <a:solidFill>
                  <a:schemeClr val="tx1"/>
                </a:solidFill>
                <a:ea typeface="Times New Roman"/>
                <a:cs typeface="Calibri" pitchFamily="34" charset="0"/>
              </a:rPr>
              <a:t>.</a:t>
            </a:r>
            <a:endParaRPr lang="it-IT" sz="1200" dirty="0">
              <a:solidFill>
                <a:schemeClr val="tx1"/>
              </a:solidFill>
              <a:cs typeface="Calibri" pitchFamily="34"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42988" y="4437063"/>
            <a:ext cx="7058025" cy="833437"/>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chemeClr val="tx1"/>
                </a:solidFill>
              </a:rPr>
              <a:t>Nel 2015 i residenti in Italia ed in Toscana sono diminuiti dello 0,2%. La popolazione delle province di </a:t>
            </a:r>
            <a:r>
              <a:rPr lang="it-IT" altLang="it-IT" sz="1600" b="1">
                <a:solidFill>
                  <a:schemeClr val="tx1"/>
                </a:solidFill>
              </a:rPr>
              <a:t>Grosseto e Livorno </a:t>
            </a:r>
            <a:r>
              <a:rPr lang="it-IT" altLang="it-IT" sz="1600">
                <a:solidFill>
                  <a:schemeClr val="tx1"/>
                </a:solidFill>
              </a:rPr>
              <a:t>subisce invece un </a:t>
            </a:r>
            <a:r>
              <a:rPr lang="it-IT" altLang="it-IT" sz="1600" b="1">
                <a:solidFill>
                  <a:schemeClr val="tx1"/>
                </a:solidFill>
              </a:rPr>
              <a:t>calo più marcato</a:t>
            </a:r>
            <a:r>
              <a:rPr lang="it-IT" altLang="it-IT" sz="1600">
                <a:solidFill>
                  <a:schemeClr val="tx1"/>
                </a:solidFill>
              </a:rPr>
              <a:t>, confermando il </a:t>
            </a:r>
            <a:r>
              <a:rPr lang="it-IT" altLang="it-IT" sz="1600" i="1">
                <a:solidFill>
                  <a:schemeClr val="tx1"/>
                </a:solidFill>
              </a:rPr>
              <a:t>trend</a:t>
            </a:r>
            <a:r>
              <a:rPr lang="it-IT" altLang="it-IT" sz="1600">
                <a:solidFill>
                  <a:schemeClr val="tx1"/>
                </a:solidFill>
              </a:rPr>
              <a:t> di diminuzione già evidenziato l’anno precedente. </a:t>
            </a:r>
          </a:p>
        </p:txBody>
      </p:sp>
      <p:graphicFrame>
        <p:nvGraphicFramePr>
          <p:cNvPr id="3" name="Tabella 2"/>
          <p:cNvGraphicFramePr>
            <a:graphicFrameLocks noGrp="1"/>
          </p:cNvGraphicFramePr>
          <p:nvPr/>
        </p:nvGraphicFramePr>
        <p:xfrm>
          <a:off x="1331913" y="1773238"/>
          <a:ext cx="6408737" cy="2160590"/>
        </p:xfrm>
        <a:graphic>
          <a:graphicData uri="http://schemas.openxmlformats.org/drawingml/2006/table">
            <a:tbl>
              <a:tblPr/>
              <a:tblGrid>
                <a:gridCol w="1130300">
                  <a:extLst>
                    <a:ext uri="{9D8B030D-6E8A-4147-A177-3AD203B41FA5}">
                      <a16:colId xmlns:a16="http://schemas.microsoft.com/office/drawing/2014/main" xmlns="" val="20000"/>
                    </a:ext>
                  </a:extLst>
                </a:gridCol>
                <a:gridCol w="939800">
                  <a:extLst>
                    <a:ext uri="{9D8B030D-6E8A-4147-A177-3AD203B41FA5}">
                      <a16:colId xmlns:a16="http://schemas.microsoft.com/office/drawing/2014/main" xmlns="" val="20001"/>
                    </a:ext>
                  </a:extLst>
                </a:gridCol>
                <a:gridCol w="893762">
                  <a:extLst>
                    <a:ext uri="{9D8B030D-6E8A-4147-A177-3AD203B41FA5}">
                      <a16:colId xmlns:a16="http://schemas.microsoft.com/office/drawing/2014/main" xmlns="" val="20002"/>
                    </a:ext>
                  </a:extLst>
                </a:gridCol>
                <a:gridCol w="893763">
                  <a:extLst>
                    <a:ext uri="{9D8B030D-6E8A-4147-A177-3AD203B41FA5}">
                      <a16:colId xmlns:a16="http://schemas.microsoft.com/office/drawing/2014/main" xmlns="" val="20003"/>
                    </a:ext>
                  </a:extLst>
                </a:gridCol>
                <a:gridCol w="895350">
                  <a:extLst>
                    <a:ext uri="{9D8B030D-6E8A-4147-A177-3AD203B41FA5}">
                      <a16:colId xmlns:a16="http://schemas.microsoft.com/office/drawing/2014/main" xmlns="" val="20004"/>
                    </a:ext>
                  </a:extLst>
                </a:gridCol>
                <a:gridCol w="709612">
                  <a:extLst>
                    <a:ext uri="{9D8B030D-6E8A-4147-A177-3AD203B41FA5}">
                      <a16:colId xmlns:a16="http://schemas.microsoft.com/office/drawing/2014/main" xmlns="" val="20005"/>
                    </a:ext>
                  </a:extLst>
                </a:gridCol>
                <a:gridCol w="946150">
                  <a:extLst>
                    <a:ext uri="{9D8B030D-6E8A-4147-A177-3AD203B41FA5}">
                      <a16:colId xmlns:a16="http://schemas.microsoft.com/office/drawing/2014/main" xmlns="" val="20006"/>
                    </a:ext>
                  </a:extLst>
                </a:gridCol>
              </a:tblGrid>
              <a:tr h="322262">
                <a:tc grid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Residenti al 31/12/2015 per sesso e variazioni tendenziali</a:t>
                      </a:r>
                      <a:endPar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68288">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Territorio</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31/12/2014</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31/12/2015</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Saldo</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Variazione %</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8288">
                <a:tc vMerge="1">
                  <a:txBody>
                    <a:bodyPr/>
                    <a:lstStyle/>
                    <a:p>
                      <a:endParaRPr lang="it-IT"/>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Totale</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Maschi</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Femmine</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Totale</a:t>
                      </a:r>
                      <a:endParaRPr kumimoji="0" lang="it-IT" sz="1200" b="1"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xmlns="" val="10002"/>
                  </a:ext>
                </a:extLst>
              </a:tr>
              <a:tr h="2682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Grosseto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224.481</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107.420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116.232</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223.652</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-829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-0,37</a:t>
                      </a:r>
                      <a:endPar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82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Livorno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339.070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162.184</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175.767</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337.951</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-1.119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-0,33</a:t>
                      </a:r>
                      <a:endPar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682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Toscana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3.752.654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1.801.468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1.942.930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3.744.398</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-8.256</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-0,22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682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Italia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60.795.612</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29.456.321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31.209.230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60.665.551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-130.061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-0,21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28600">
                <a:tc gridSpan="7">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0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Elaborazione Centro Studi e Ricerche CCIAA Maremma e Tirreno su dati ISTAT</a:t>
                      </a:r>
                      <a:endPar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7"/>
                  </a:ext>
                </a:extLst>
              </a:tr>
            </a:tbl>
          </a:graphicData>
        </a:graphic>
      </p:graphicFrame>
      <p:sp>
        <p:nvSpPr>
          <p:cNvPr id="7228"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1.1 Popolazione residente e bilancio demografico 2015</a:t>
            </a:r>
          </a:p>
        </p:txBody>
      </p:sp>
      <p:sp>
        <p:nvSpPr>
          <p:cNvPr id="7229" name="Ovale 5"/>
          <p:cNvSpPr>
            <a:spLocks noChangeArrowheads="1"/>
          </p:cNvSpPr>
          <p:nvPr/>
        </p:nvSpPr>
        <p:spPr bwMode="auto">
          <a:xfrm>
            <a:off x="6948488" y="2565400"/>
            <a:ext cx="719137" cy="1223963"/>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68313" y="4005263"/>
            <a:ext cx="8280400" cy="1171575"/>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Quasi tutte le aree interne mostrano un </a:t>
            </a:r>
            <a:r>
              <a:rPr lang="it-IT" altLang="it-IT" sz="1400" i="1">
                <a:solidFill>
                  <a:schemeClr val="tx1"/>
                </a:solidFill>
              </a:rPr>
              <a:t>trend</a:t>
            </a:r>
            <a:r>
              <a:rPr lang="it-IT" altLang="it-IT" sz="1400">
                <a:solidFill>
                  <a:schemeClr val="tx1"/>
                </a:solidFill>
              </a:rPr>
              <a:t> negativo: tra gli otto SEL che compongono le due province, solo </a:t>
            </a:r>
            <a:r>
              <a:rPr lang="it-IT" altLang="it-IT" sz="1400" b="1">
                <a:solidFill>
                  <a:schemeClr val="tx1"/>
                </a:solidFill>
              </a:rPr>
              <a:t>l’Area Grossetana </a:t>
            </a:r>
            <a:r>
              <a:rPr lang="it-IT" altLang="it-IT" sz="1400">
                <a:solidFill>
                  <a:schemeClr val="tx1"/>
                </a:solidFill>
              </a:rPr>
              <a:t>fa segnare una piccola crescita. Anche </a:t>
            </a:r>
            <a:r>
              <a:rPr lang="it-IT" altLang="it-IT" sz="1400" b="1">
                <a:solidFill>
                  <a:schemeClr val="tx1"/>
                </a:solidFill>
              </a:rPr>
              <a:t>l’Area Livornese</a:t>
            </a:r>
            <a:r>
              <a:rPr lang="it-IT" altLang="it-IT" sz="1400">
                <a:solidFill>
                  <a:schemeClr val="tx1"/>
                </a:solidFill>
              </a:rPr>
              <a:t> perde meno residenti rispetto agli altri tre SEL provinciali ma ciò è da ricondurre non all’andamento del comune capoluogo ma a quello di Collesalvetti.</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All’estremo opposto si collocano la Val di Cornia e l’Amiata Grossetano, territori che possono essere accomunati anche per quanto concerne la struttura per età della popolazione.</a:t>
            </a:r>
          </a:p>
        </p:txBody>
      </p:sp>
      <p:graphicFrame>
        <p:nvGraphicFramePr>
          <p:cNvPr id="4" name="Tabella 3"/>
          <p:cNvGraphicFramePr>
            <a:graphicFrameLocks noGrp="1"/>
          </p:cNvGraphicFramePr>
          <p:nvPr/>
        </p:nvGraphicFramePr>
        <p:xfrm>
          <a:off x="1187450" y="908050"/>
          <a:ext cx="6711950" cy="2808288"/>
        </p:xfrm>
        <a:graphic>
          <a:graphicData uri="http://schemas.openxmlformats.org/drawingml/2006/table">
            <a:tbl>
              <a:tblPr/>
              <a:tblGrid>
                <a:gridCol w="1540070">
                  <a:extLst>
                    <a:ext uri="{9D8B030D-6E8A-4147-A177-3AD203B41FA5}">
                      <a16:colId xmlns:a16="http://schemas.microsoft.com/office/drawing/2014/main" xmlns="" val="20000"/>
                    </a:ext>
                  </a:extLst>
                </a:gridCol>
                <a:gridCol w="861980">
                  <a:extLst>
                    <a:ext uri="{9D8B030D-6E8A-4147-A177-3AD203B41FA5}">
                      <a16:colId xmlns:a16="http://schemas.microsoft.com/office/drawing/2014/main" xmlns="" val="20001"/>
                    </a:ext>
                  </a:extLst>
                </a:gridCol>
                <a:gridCol w="861980">
                  <a:extLst>
                    <a:ext uri="{9D8B030D-6E8A-4147-A177-3AD203B41FA5}">
                      <a16:colId xmlns:a16="http://schemas.microsoft.com/office/drawing/2014/main" xmlns="" val="20002"/>
                    </a:ext>
                  </a:extLst>
                </a:gridCol>
                <a:gridCol w="861980">
                  <a:extLst>
                    <a:ext uri="{9D8B030D-6E8A-4147-A177-3AD203B41FA5}">
                      <a16:colId xmlns:a16="http://schemas.microsoft.com/office/drawing/2014/main" xmlns="" val="20003"/>
                    </a:ext>
                  </a:extLst>
                </a:gridCol>
                <a:gridCol w="861980">
                  <a:extLst>
                    <a:ext uri="{9D8B030D-6E8A-4147-A177-3AD203B41FA5}">
                      <a16:colId xmlns:a16="http://schemas.microsoft.com/office/drawing/2014/main" xmlns="" val="20004"/>
                    </a:ext>
                  </a:extLst>
                </a:gridCol>
                <a:gridCol w="861980">
                  <a:extLst>
                    <a:ext uri="{9D8B030D-6E8A-4147-A177-3AD203B41FA5}">
                      <a16:colId xmlns:a16="http://schemas.microsoft.com/office/drawing/2014/main" xmlns="" val="20005"/>
                    </a:ext>
                  </a:extLst>
                </a:gridCol>
                <a:gridCol w="861980">
                  <a:extLst>
                    <a:ext uri="{9D8B030D-6E8A-4147-A177-3AD203B41FA5}">
                      <a16:colId xmlns:a16="http://schemas.microsoft.com/office/drawing/2014/main" xmlns="" val="20006"/>
                    </a:ext>
                  </a:extLst>
                </a:gridCol>
              </a:tblGrid>
              <a:tr h="279663">
                <a:tc gridSpan="7">
                  <a:txBody>
                    <a:bodyPr/>
                    <a:lstStyle/>
                    <a:p>
                      <a:pPr algn="ctr" fontAlgn="ctr"/>
                      <a:r>
                        <a:rPr lang="it-IT" sz="1400" b="1" i="0" u="none" strike="noStrike" dirty="0" smtClean="0">
                          <a:solidFill>
                            <a:srgbClr val="000000"/>
                          </a:solidFill>
                          <a:effectLst/>
                          <a:latin typeface="Calibri"/>
                        </a:rPr>
                        <a:t>Residenti </a:t>
                      </a:r>
                      <a:r>
                        <a:rPr lang="it-IT" sz="1400" b="1" i="0" u="none" strike="noStrike" dirty="0">
                          <a:solidFill>
                            <a:srgbClr val="000000"/>
                          </a:solidFill>
                          <a:effectLst/>
                          <a:latin typeface="Calibri"/>
                        </a:rPr>
                        <a:t>al 31/12/2015 e variazioni tendenziali per SEL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33053">
                <a:tc rowSpan="2">
                  <a:txBody>
                    <a:bodyPr/>
                    <a:lstStyle/>
                    <a:p>
                      <a:pPr algn="l" fontAlgn="ctr"/>
                      <a:r>
                        <a:rPr lang="it-IT" sz="1200" b="1" i="1" u="none" strike="noStrike" dirty="0" smtClean="0">
                          <a:solidFill>
                            <a:srgbClr val="C00000"/>
                          </a:solidFill>
                          <a:effectLst/>
                          <a:latin typeface="Calibri"/>
                        </a:rPr>
                        <a:t> SEL</a:t>
                      </a:r>
                      <a:endParaRPr lang="it-IT" sz="1200" b="1" i="1" u="none" strike="noStrike" dirty="0">
                        <a:solidFill>
                          <a:srgbClr val="C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1" u="none" strike="noStrike" dirty="0">
                          <a:solidFill>
                            <a:srgbClr val="C00000"/>
                          </a:solidFill>
                          <a:effectLst/>
                          <a:latin typeface="Calibri"/>
                        </a:rPr>
                        <a:t>31/12/2014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it-IT" sz="1200" b="1" i="1" u="none" strike="noStrike" dirty="0">
                          <a:solidFill>
                            <a:srgbClr val="C00000"/>
                          </a:solidFill>
                          <a:effectLst/>
                          <a:latin typeface="Calibri"/>
                        </a:rPr>
                        <a:t>31/12/2015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rowSpan="2">
                  <a:txBody>
                    <a:bodyPr/>
                    <a:lstStyle/>
                    <a:p>
                      <a:pPr algn="ctr" fontAlgn="ctr"/>
                      <a:r>
                        <a:rPr lang="it-IT" sz="1200" b="1" i="1" u="none" strike="noStrike">
                          <a:solidFill>
                            <a:srgbClr val="C00000"/>
                          </a:solidFill>
                          <a:effectLst/>
                          <a:latin typeface="Calibri"/>
                        </a:rPr>
                        <a:t>Saldo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200" b="1" i="1" u="none" strike="noStrike">
                          <a:solidFill>
                            <a:srgbClr val="C00000"/>
                          </a:solidFill>
                          <a:effectLst/>
                          <a:latin typeface="Calibri"/>
                        </a:rPr>
                        <a:t>Variazione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3053">
                <a:tc vMerge="1">
                  <a:txBody>
                    <a:bodyPr/>
                    <a:lstStyle/>
                    <a:p>
                      <a:endParaRPr lang="it-IT"/>
                    </a:p>
                  </a:txBody>
                  <a:tcPr/>
                </a:tc>
                <a:tc>
                  <a:txBody>
                    <a:bodyPr/>
                    <a:lstStyle/>
                    <a:p>
                      <a:pPr algn="ctr" fontAlgn="ctr"/>
                      <a:r>
                        <a:rPr lang="it-IT" sz="1200" b="1" i="1" u="none" strike="noStrike" dirty="0">
                          <a:solidFill>
                            <a:srgbClr val="C00000"/>
                          </a:solidFill>
                          <a:effectLst/>
                          <a:latin typeface="Calibri"/>
                        </a:rPr>
                        <a:t>Totale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1" u="none" strike="noStrike" dirty="0">
                          <a:solidFill>
                            <a:srgbClr val="C00000"/>
                          </a:solidFill>
                          <a:effectLst/>
                          <a:latin typeface="Calibri"/>
                        </a:rPr>
                        <a:t>Maschi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1" u="none" strike="noStrike" dirty="0">
                          <a:solidFill>
                            <a:srgbClr val="C00000"/>
                          </a:solidFill>
                          <a:effectLst/>
                          <a:latin typeface="Calibri"/>
                        </a:rPr>
                        <a:t>Femmine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1" i="1" u="none" strike="noStrike" dirty="0">
                          <a:solidFill>
                            <a:srgbClr val="C00000"/>
                          </a:solidFill>
                          <a:effectLst/>
                          <a:latin typeface="Calibri"/>
                        </a:rPr>
                        <a:t>Totale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xmlns="" val="10002"/>
                  </a:ext>
                </a:extLst>
              </a:tr>
              <a:tr h="233053">
                <a:tc>
                  <a:txBody>
                    <a:bodyPr/>
                    <a:lstStyle/>
                    <a:p>
                      <a:pPr algn="l" fontAlgn="ctr"/>
                      <a:r>
                        <a:rPr lang="it-IT" sz="1200" b="0" i="0" u="none" strike="noStrike" dirty="0">
                          <a:solidFill>
                            <a:srgbClr val="000000"/>
                          </a:solidFill>
                          <a:effectLst/>
                          <a:latin typeface="Calibri"/>
                        </a:rPr>
                        <a:t>Area Livornese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it-IT" sz="1200" b="0" i="0" u="none" strike="noStrike">
                          <a:solidFill>
                            <a:srgbClr val="000000"/>
                          </a:solidFill>
                          <a:effectLst/>
                          <a:latin typeface="Calibri"/>
                        </a:rPr>
                        <a:t>176.348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it-IT" sz="1200" b="0" i="0" u="none" strike="noStrike">
                          <a:solidFill>
                            <a:srgbClr val="000000"/>
                          </a:solidFill>
                          <a:effectLst/>
                          <a:latin typeface="Calibri"/>
                        </a:rPr>
                        <a:t>84.318</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it-IT" sz="1200" b="0" i="0" u="none" strike="noStrike">
                          <a:solidFill>
                            <a:srgbClr val="000000"/>
                          </a:solidFill>
                          <a:effectLst/>
                          <a:latin typeface="Calibri"/>
                        </a:rPr>
                        <a:t>91.728</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it-IT" sz="1200" b="0" i="0" u="none" strike="noStrike">
                          <a:solidFill>
                            <a:srgbClr val="000000"/>
                          </a:solidFill>
                          <a:effectLst/>
                          <a:latin typeface="Calibri"/>
                        </a:rPr>
                        <a:t>176.046</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it-IT" sz="1200" b="0" i="0" u="none" strike="noStrike">
                          <a:solidFill>
                            <a:srgbClr val="000000"/>
                          </a:solidFill>
                          <a:effectLst/>
                          <a:latin typeface="Calibri"/>
                        </a:rPr>
                        <a:t>-302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it-IT" sz="1200" b="0" i="0" u="none" strike="noStrike">
                          <a:solidFill>
                            <a:srgbClr val="000000"/>
                          </a:solidFill>
                          <a:effectLst/>
                          <a:latin typeface="Calibri"/>
                        </a:rPr>
                        <a:t>-0,17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33053">
                <a:tc>
                  <a:txBody>
                    <a:bodyPr/>
                    <a:lstStyle/>
                    <a:p>
                      <a:pPr algn="l" fontAlgn="ctr"/>
                      <a:r>
                        <a:rPr lang="it-IT" sz="1200" b="0" i="0" u="none" strike="noStrike" dirty="0">
                          <a:solidFill>
                            <a:srgbClr val="000000"/>
                          </a:solidFill>
                          <a:effectLst/>
                          <a:latin typeface="Calibri"/>
                        </a:rPr>
                        <a:t>Val di Cecina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a:solidFill>
                            <a:srgbClr val="000000"/>
                          </a:solidFill>
                          <a:effectLst/>
                          <a:latin typeface="Calibri"/>
                        </a:rPr>
                        <a:t>71.869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a:solidFill>
                            <a:srgbClr val="000000"/>
                          </a:solidFill>
                          <a:effectLst/>
                          <a:latin typeface="Calibri"/>
                        </a:rPr>
                        <a:t>34.279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200" b="0" i="0" u="none" strike="noStrike">
                          <a:solidFill>
                            <a:srgbClr val="000000"/>
                          </a:solidFill>
                          <a:effectLst/>
                          <a:latin typeface="Calibri"/>
                        </a:rPr>
                        <a:t>37.346</a:t>
                      </a:r>
                    </a:p>
                  </a:txBody>
                  <a:tcPr marL="9525" marR="9525" marT="9525"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71.625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-244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33053">
                <a:tc>
                  <a:txBody>
                    <a:bodyPr/>
                    <a:lstStyle/>
                    <a:p>
                      <a:pPr algn="l" fontAlgn="ctr"/>
                      <a:r>
                        <a:rPr lang="it-IT" sz="1200" b="0" i="0" u="none" strike="noStrike">
                          <a:solidFill>
                            <a:srgbClr val="000000"/>
                          </a:solidFill>
                          <a:effectLst/>
                          <a:latin typeface="Calibri"/>
                        </a:rPr>
                        <a:t>Val di Cornia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dirty="0">
                          <a:solidFill>
                            <a:srgbClr val="000000"/>
                          </a:solidFill>
                          <a:effectLst/>
                          <a:latin typeface="Calibri"/>
                        </a:rPr>
                        <a:t>58.275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a:solidFill>
                            <a:srgbClr val="000000"/>
                          </a:solidFill>
                          <a:effectLst/>
                          <a:latin typeface="Calibri"/>
                        </a:rPr>
                        <a:t>27.624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200" b="0" i="0" u="none" strike="noStrike">
                          <a:solidFill>
                            <a:srgbClr val="000000"/>
                          </a:solidFill>
                          <a:effectLst/>
                          <a:latin typeface="Calibri"/>
                        </a:rPr>
                        <a:t>30.151</a:t>
                      </a:r>
                    </a:p>
                  </a:txBody>
                  <a:tcPr marL="9525" marR="9525" marT="9525"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57.775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dirty="0">
                          <a:solidFill>
                            <a:srgbClr val="000000"/>
                          </a:solidFill>
                          <a:effectLst/>
                          <a:latin typeface="Calibri"/>
                        </a:rPr>
                        <a:t>-0,86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233053">
                <a:tc>
                  <a:txBody>
                    <a:bodyPr/>
                    <a:lstStyle/>
                    <a:p>
                      <a:pPr algn="l" fontAlgn="ctr"/>
                      <a:r>
                        <a:rPr lang="it-IT" sz="1200" b="0" i="0" u="none" strike="noStrike">
                          <a:solidFill>
                            <a:srgbClr val="000000"/>
                          </a:solidFill>
                          <a:effectLst/>
                          <a:latin typeface="Calibri"/>
                        </a:rPr>
                        <a:t>Arcipelago Toscano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dirty="0">
                          <a:solidFill>
                            <a:srgbClr val="000000"/>
                          </a:solidFill>
                          <a:effectLst/>
                          <a:latin typeface="Calibri"/>
                        </a:rPr>
                        <a:t>32.578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a:solidFill>
                            <a:srgbClr val="000000"/>
                          </a:solidFill>
                          <a:effectLst/>
                          <a:latin typeface="Calibri"/>
                        </a:rPr>
                        <a:t>15.963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200" b="0" i="0" u="none" strike="noStrike">
                          <a:solidFill>
                            <a:srgbClr val="000000"/>
                          </a:solidFill>
                          <a:effectLst/>
                          <a:latin typeface="Calibri"/>
                        </a:rPr>
                        <a:t>16.542</a:t>
                      </a:r>
                    </a:p>
                  </a:txBody>
                  <a:tcPr marL="9525" marR="9525" marT="9525"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32.505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dirty="0">
                          <a:solidFill>
                            <a:srgbClr val="000000"/>
                          </a:solidFill>
                          <a:effectLst/>
                          <a:latin typeface="Calibri"/>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33053">
                <a:tc>
                  <a:txBody>
                    <a:bodyPr/>
                    <a:lstStyle/>
                    <a:p>
                      <a:pPr algn="l" fontAlgn="ctr"/>
                      <a:r>
                        <a:rPr lang="it-IT" sz="1200" b="0" i="0" u="none" strike="noStrike">
                          <a:solidFill>
                            <a:srgbClr val="000000"/>
                          </a:solidFill>
                          <a:effectLst/>
                          <a:latin typeface="Calibri"/>
                        </a:rPr>
                        <a:t>Colline Metallifere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dirty="0">
                          <a:solidFill>
                            <a:srgbClr val="000000"/>
                          </a:solidFill>
                          <a:effectLst/>
                          <a:latin typeface="Calibri"/>
                        </a:rPr>
                        <a:t>45.286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dirty="0">
                          <a:solidFill>
                            <a:srgbClr val="000000"/>
                          </a:solidFill>
                          <a:effectLst/>
                          <a:latin typeface="Calibri"/>
                        </a:rPr>
                        <a:t>21.591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200" b="0" i="0" u="none" strike="noStrike">
                          <a:solidFill>
                            <a:srgbClr val="000000"/>
                          </a:solidFill>
                          <a:effectLst/>
                          <a:latin typeface="Calibri"/>
                        </a:rPr>
                        <a:t>23.391</a:t>
                      </a:r>
                    </a:p>
                  </a:txBody>
                  <a:tcPr marL="9525" marR="9525" marT="9525"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44.982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33053">
                <a:tc>
                  <a:txBody>
                    <a:bodyPr/>
                    <a:lstStyle/>
                    <a:p>
                      <a:pPr algn="l" fontAlgn="ctr"/>
                      <a:r>
                        <a:rPr lang="it-IT" sz="1200" b="0" i="0" u="none" strike="noStrike">
                          <a:solidFill>
                            <a:srgbClr val="000000"/>
                          </a:solidFill>
                          <a:effectLst/>
                          <a:latin typeface="Calibri"/>
                        </a:rPr>
                        <a:t>Area Grossetana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a:solidFill>
                            <a:srgbClr val="000000"/>
                          </a:solidFill>
                          <a:effectLst/>
                          <a:latin typeface="Calibri"/>
                        </a:rPr>
                        <a:t>104.106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dirty="0">
                          <a:solidFill>
                            <a:srgbClr val="000000"/>
                          </a:solidFill>
                          <a:effectLst/>
                          <a:latin typeface="Calibri"/>
                        </a:rPr>
                        <a:t>49.763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200" b="0" i="0" u="none" strike="noStrike">
                          <a:solidFill>
                            <a:srgbClr val="000000"/>
                          </a:solidFill>
                          <a:effectLst/>
                          <a:latin typeface="Calibri"/>
                        </a:rPr>
                        <a:t>54.397</a:t>
                      </a:r>
                    </a:p>
                  </a:txBody>
                  <a:tcPr marL="9525" marR="9525" marT="9525" marB="0" anchor="ctr">
                    <a:lnL>
                      <a:noFill/>
                    </a:lnL>
                    <a:lnR>
                      <a:noFill/>
                    </a:lnR>
                    <a:lnT>
                      <a:noFill/>
                    </a:lnT>
                    <a:lnB>
                      <a:noFill/>
                    </a:lnB>
                  </a:tcPr>
                </a:tc>
                <a:tc>
                  <a:txBody>
                    <a:bodyPr/>
                    <a:lstStyle/>
                    <a:p>
                      <a:pPr algn="r" fontAlgn="ctr"/>
                      <a:r>
                        <a:rPr lang="it-IT" sz="1200" b="0" i="0" u="none" strike="noStrike">
                          <a:solidFill>
                            <a:srgbClr val="000000"/>
                          </a:solidFill>
                          <a:effectLst/>
                          <a:latin typeface="Calibri"/>
                        </a:rPr>
                        <a:t>104.160</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a:solidFill>
                            <a:srgbClr val="000000"/>
                          </a:solidFill>
                          <a:effectLst/>
                          <a:latin typeface="Calibri"/>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dirty="0">
                          <a:solidFill>
                            <a:srgbClr val="000000"/>
                          </a:solidFill>
                          <a:effectLst/>
                          <a:latin typeface="Calibri"/>
                        </a:rPr>
                        <a:t>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33053">
                <a:tc>
                  <a:txBody>
                    <a:bodyPr/>
                    <a:lstStyle/>
                    <a:p>
                      <a:pPr algn="l" fontAlgn="ctr"/>
                      <a:r>
                        <a:rPr lang="it-IT" sz="1200" b="0" i="0" u="none" strike="noStrike">
                          <a:solidFill>
                            <a:srgbClr val="000000"/>
                          </a:solidFill>
                          <a:effectLst/>
                          <a:latin typeface="Calibri"/>
                        </a:rPr>
                        <a:t>Amiata Grossetano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a:solidFill>
                            <a:srgbClr val="000000"/>
                          </a:solidFill>
                          <a:effectLst/>
                          <a:latin typeface="Calibri"/>
                        </a:rPr>
                        <a:t>18.914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it-IT" sz="1200" b="0" i="0" u="none" strike="noStrike">
                          <a:solidFill>
                            <a:srgbClr val="000000"/>
                          </a:solidFill>
                          <a:effectLst/>
                          <a:latin typeface="Calibri"/>
                        </a:rPr>
                        <a:t>9.135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ctr"/>
                      <a:r>
                        <a:rPr lang="it-IT" sz="1200" b="0" i="0" u="none" strike="noStrike" dirty="0">
                          <a:solidFill>
                            <a:srgbClr val="000000"/>
                          </a:solidFill>
                          <a:effectLst/>
                          <a:latin typeface="Calibri"/>
                        </a:rPr>
                        <a:t>9.620</a:t>
                      </a:r>
                    </a:p>
                  </a:txBody>
                  <a:tcPr marL="9525" marR="9525" marT="9525" marB="0" anchor="ctr">
                    <a:lnL>
                      <a:noFill/>
                    </a:lnL>
                    <a:lnR>
                      <a:noFill/>
                    </a:lnR>
                    <a:lnT>
                      <a:noFill/>
                    </a:lnT>
                    <a:lnB>
                      <a:noFill/>
                    </a:lnB>
                  </a:tcPr>
                </a:tc>
                <a:tc>
                  <a:txBody>
                    <a:bodyPr/>
                    <a:lstStyle/>
                    <a:p>
                      <a:pPr algn="r" fontAlgn="ctr"/>
                      <a:r>
                        <a:rPr lang="it-IT" sz="1200" b="0" i="0" u="none" strike="noStrike" dirty="0">
                          <a:solidFill>
                            <a:srgbClr val="000000"/>
                          </a:solidFill>
                          <a:effectLst/>
                          <a:latin typeface="Calibri"/>
                        </a:rPr>
                        <a:t>18.755</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dirty="0">
                          <a:solidFill>
                            <a:srgbClr val="000000"/>
                          </a:solidFill>
                          <a:effectLst/>
                          <a:latin typeface="Calibri"/>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0" i="0" u="none" strike="noStrike" dirty="0">
                          <a:solidFill>
                            <a:srgbClr val="000000"/>
                          </a:solidFill>
                          <a:effectLst/>
                          <a:latin typeface="Calibri"/>
                        </a:rPr>
                        <a:t>-0,84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33053">
                <a:tc>
                  <a:txBody>
                    <a:bodyPr/>
                    <a:lstStyle/>
                    <a:p>
                      <a:pPr algn="l" fontAlgn="ctr"/>
                      <a:r>
                        <a:rPr lang="it-IT" sz="1200" b="0" i="0" u="none" strike="noStrike">
                          <a:solidFill>
                            <a:srgbClr val="000000"/>
                          </a:solidFill>
                          <a:effectLst/>
                          <a:latin typeface="Calibri"/>
                        </a:rPr>
                        <a:t>Albegna-Fiora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it-IT" sz="1200" b="0" i="0" u="none" strike="noStrike">
                          <a:solidFill>
                            <a:srgbClr val="000000"/>
                          </a:solidFill>
                          <a:effectLst/>
                          <a:latin typeface="Calibri"/>
                        </a:rPr>
                        <a:t>56.175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it-IT" sz="1200" b="0" i="0" u="none" strike="noStrike">
                          <a:solidFill>
                            <a:srgbClr val="000000"/>
                          </a:solidFill>
                          <a:effectLst/>
                          <a:latin typeface="Calibri"/>
                        </a:rPr>
                        <a:t>26.931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it-IT" sz="1200" b="0" i="0" u="none" strike="noStrike">
                          <a:solidFill>
                            <a:srgbClr val="000000"/>
                          </a:solidFill>
                          <a:effectLst/>
                          <a:latin typeface="Calibri"/>
                        </a:rPr>
                        <a:t>28.824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it-IT" sz="1200" b="0" i="0" u="none" strike="noStrike">
                          <a:solidFill>
                            <a:srgbClr val="000000"/>
                          </a:solidFill>
                          <a:effectLst/>
                          <a:latin typeface="Calibri"/>
                        </a:rPr>
                        <a:t>55.755</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a:rPr>
                        <a:t>-0,75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8095">
                <a:tc gridSpan="7">
                  <a:txBody>
                    <a:bodyPr/>
                    <a:lstStyle/>
                    <a:p>
                      <a:pPr algn="ctr" fontAlgn="b"/>
                      <a:r>
                        <a:rPr lang="it-IT" sz="1000" b="0" i="1" u="none" strike="noStrike" dirty="0">
                          <a:solidFill>
                            <a:srgbClr val="000000"/>
                          </a:solidFill>
                          <a:effectLst/>
                          <a:latin typeface="Calibri"/>
                        </a:rPr>
                        <a:t>Elaborazione Centro Studi e Ricerche CCIAA Maremma e Tirreno su dati ISTAT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11"/>
                  </a:ext>
                </a:extLst>
              </a:tr>
            </a:tbl>
          </a:graphicData>
        </a:graphic>
      </p:graphicFrame>
      <p:sp>
        <p:nvSpPr>
          <p:cNvPr id="9299"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1.2 Popolazione residente e bilancio demografico 2015</a:t>
            </a:r>
          </a:p>
        </p:txBody>
      </p:sp>
      <p:sp>
        <p:nvSpPr>
          <p:cNvPr id="9300" name="Ovale 4"/>
          <p:cNvSpPr>
            <a:spLocks noChangeArrowheads="1"/>
          </p:cNvSpPr>
          <p:nvPr/>
        </p:nvSpPr>
        <p:spPr bwMode="auto">
          <a:xfrm>
            <a:off x="7164388" y="2127250"/>
            <a:ext cx="647700" cy="215900"/>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a:p>
        </p:txBody>
      </p:sp>
      <p:sp>
        <p:nvSpPr>
          <p:cNvPr id="9301" name="Ovale 5"/>
          <p:cNvSpPr>
            <a:spLocks noChangeArrowheads="1"/>
          </p:cNvSpPr>
          <p:nvPr/>
        </p:nvSpPr>
        <p:spPr bwMode="auto">
          <a:xfrm>
            <a:off x="7164388" y="3068638"/>
            <a:ext cx="647700" cy="215900"/>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a:p>
        </p:txBody>
      </p:sp>
      <p:sp>
        <p:nvSpPr>
          <p:cNvPr id="9302" name="Ovale 6"/>
          <p:cNvSpPr>
            <a:spLocks noChangeArrowheads="1"/>
          </p:cNvSpPr>
          <p:nvPr/>
        </p:nvSpPr>
        <p:spPr bwMode="auto">
          <a:xfrm>
            <a:off x="7143750" y="2816225"/>
            <a:ext cx="647700" cy="215900"/>
          </a:xfrm>
          <a:prstGeom prst="ellipse">
            <a:avLst/>
          </a:prstGeom>
          <a:noFill/>
          <a:ln w="19050" algn="ctr">
            <a:solidFill>
              <a:schemeClr val="accent2"/>
            </a:solidFill>
            <a:round/>
            <a:headEnd/>
            <a:tailEnd/>
          </a:ln>
        </p:spPr>
        <p:txBody>
          <a:bodyPr/>
          <a:lstStyle/>
          <a:p>
            <a:pPr eaLnBrk="1" hangingPunct="1">
              <a:buClr>
                <a:srgbClr val="000000"/>
              </a:buClr>
              <a:buSzPct val="100000"/>
              <a:buFont typeface="Times New Roman" pitchFamily="18" charset="0"/>
              <a:buNone/>
            </a:pPr>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12775" y="3644900"/>
            <a:ext cx="7993063" cy="1817688"/>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b="1">
                <a:solidFill>
                  <a:schemeClr val="tx1"/>
                </a:solidFill>
              </a:rPr>
              <a:t>Saldo naturale </a:t>
            </a:r>
            <a:r>
              <a:rPr lang="it-IT" altLang="it-IT" sz="1400">
                <a:solidFill>
                  <a:schemeClr val="tx1"/>
                </a:solidFill>
              </a:rPr>
              <a:t>negativo per la popolazione grossetana e per quella livornese; per entrambe valori in diminuzione rispetto all’anno precedente. Tassi di crescita naturale tra i più bassi in Toscana ed ampiamente sotto la media nazionale.</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b="1">
                <a:solidFill>
                  <a:schemeClr val="tx1"/>
                </a:solidFill>
              </a:rPr>
              <a:t>Saldo migratorio</a:t>
            </a:r>
            <a:r>
              <a:rPr lang="it-IT" altLang="it-IT" sz="1400">
                <a:solidFill>
                  <a:schemeClr val="tx1"/>
                </a:solidFill>
              </a:rPr>
              <a:t> positivo, con valori in lieve aumento rispetto al 2014 e con tassi di crescita superiori alla media toscana ed italiana.</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Il flusso migratorio non è sufficiente a colmare il</a:t>
            </a:r>
            <a:r>
              <a:rPr lang="it-IT" altLang="it-IT" sz="1400" i="1">
                <a:solidFill>
                  <a:schemeClr val="tx1"/>
                </a:solidFill>
              </a:rPr>
              <a:t> gap </a:t>
            </a:r>
            <a:r>
              <a:rPr lang="it-IT" altLang="it-IT" sz="1400">
                <a:solidFill>
                  <a:schemeClr val="tx1"/>
                </a:solidFill>
              </a:rPr>
              <a:t>di popolazione derivante dal saldo naturale. Il </a:t>
            </a:r>
            <a:r>
              <a:rPr lang="it-IT" altLang="it-IT" sz="1400" b="1">
                <a:solidFill>
                  <a:schemeClr val="tx1"/>
                </a:solidFill>
              </a:rPr>
              <a:t>tasso di crescita totale </a:t>
            </a:r>
            <a:r>
              <a:rPr lang="it-IT" altLang="it-IT" sz="1400">
                <a:solidFill>
                  <a:schemeClr val="tx1"/>
                </a:solidFill>
              </a:rPr>
              <a:t>fa registrare un valore pari a -3,70‰ per Grosseto ed a -3,31‰ per Livorno, valori lontani dai pur «insoddisfacenti» -2,20‰ regionale e -0,87‰ nazionale.</a:t>
            </a:r>
          </a:p>
        </p:txBody>
      </p:sp>
      <p:graphicFrame>
        <p:nvGraphicFramePr>
          <p:cNvPr id="2" name="Tabella 1"/>
          <p:cNvGraphicFramePr>
            <a:graphicFrameLocks noGrp="1"/>
          </p:cNvGraphicFramePr>
          <p:nvPr/>
        </p:nvGraphicFramePr>
        <p:xfrm>
          <a:off x="1116013" y="981075"/>
          <a:ext cx="6789736" cy="2327274"/>
        </p:xfrm>
        <a:graphic>
          <a:graphicData uri="http://schemas.openxmlformats.org/drawingml/2006/table">
            <a:tbl>
              <a:tblPr/>
              <a:tblGrid>
                <a:gridCol w="1495419">
                  <a:extLst>
                    <a:ext uri="{9D8B030D-6E8A-4147-A177-3AD203B41FA5}">
                      <a16:colId xmlns:a16="http://schemas.microsoft.com/office/drawing/2014/main" xmlns="" val="20000"/>
                    </a:ext>
                  </a:extLst>
                </a:gridCol>
                <a:gridCol w="1059534">
                  <a:extLst>
                    <a:ext uri="{9D8B030D-6E8A-4147-A177-3AD203B41FA5}">
                      <a16:colId xmlns:a16="http://schemas.microsoft.com/office/drawing/2014/main" xmlns="" val="20001"/>
                    </a:ext>
                  </a:extLst>
                </a:gridCol>
                <a:gridCol w="1057857">
                  <a:extLst>
                    <a:ext uri="{9D8B030D-6E8A-4147-A177-3AD203B41FA5}">
                      <a16:colId xmlns:a16="http://schemas.microsoft.com/office/drawing/2014/main" xmlns="" val="20002"/>
                    </a:ext>
                  </a:extLst>
                </a:gridCol>
                <a:gridCol w="1059534">
                  <a:extLst>
                    <a:ext uri="{9D8B030D-6E8A-4147-A177-3AD203B41FA5}">
                      <a16:colId xmlns:a16="http://schemas.microsoft.com/office/drawing/2014/main" xmlns="" val="20003"/>
                    </a:ext>
                  </a:extLst>
                </a:gridCol>
                <a:gridCol w="1059534">
                  <a:extLst>
                    <a:ext uri="{9D8B030D-6E8A-4147-A177-3AD203B41FA5}">
                      <a16:colId xmlns:a16="http://schemas.microsoft.com/office/drawing/2014/main" xmlns="" val="20004"/>
                    </a:ext>
                  </a:extLst>
                </a:gridCol>
                <a:gridCol w="1057858">
                  <a:extLst>
                    <a:ext uri="{9D8B030D-6E8A-4147-A177-3AD203B41FA5}">
                      <a16:colId xmlns:a16="http://schemas.microsoft.com/office/drawing/2014/main" xmlns="" val="20005"/>
                    </a:ext>
                  </a:extLst>
                </a:gridCol>
              </a:tblGrid>
              <a:tr h="359901">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Saldo e tasso di crescita naturale e migratorio, tasso di crescita totale. Anno 2015</a:t>
                      </a:r>
                      <a:endPar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71295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Territorio</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rPr>
                        <a:t>Saldo naturale</a:t>
                      </a: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Tasso di crescita naturale </a:t>
                      </a:r>
                      <a:r>
                        <a:rPr kumimoji="0" lang="it-IT" sz="1200" b="0"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a:t>
                      </a: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rPr>
                        <a:t>Saldo migratorio totale</a:t>
                      </a: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200" b="0" i="1"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Tasso di crescita migratorio </a:t>
                      </a:r>
                      <a:r>
                        <a:rPr kumimoji="0" lang="it-IT" sz="1200" b="0"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a:t>
                      </a: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200" b="1" i="1"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Tasso di crescita totale </a:t>
                      </a:r>
                      <a:r>
                        <a:rPr kumimoji="0" lang="it-IT"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a:t>
                      </a: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5882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Grosseto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-1.500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chemeClr val="tx1"/>
                          </a:solidFill>
                          <a:effectLst/>
                          <a:latin typeface="Calibri" pitchFamily="34" charset="0"/>
                          <a:ea typeface="Times New Roman" pitchFamily="18" charset="0"/>
                          <a:cs typeface="Calibri" pitchFamily="34" charset="0"/>
                        </a:rPr>
                        <a:t>-6,69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671</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2,99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-3,70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5882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Livorno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-2.019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chemeClr val="tx1"/>
                          </a:solidFill>
                          <a:effectLst/>
                          <a:latin typeface="Calibri" pitchFamily="34" charset="0"/>
                          <a:ea typeface="Times New Roman" pitchFamily="18" charset="0"/>
                          <a:cs typeface="Calibri" pitchFamily="34" charset="0"/>
                        </a:rPr>
                        <a:t>-5,96</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900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2,66</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-3,31</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5882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Toscana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-17.856</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-4,76</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9.600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2,56</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-2,20</a:t>
                      </a:r>
                      <a:endPar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5882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Italia</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-161.791</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-2,66</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108.712</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1,79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rgbClr val="000000"/>
                          </a:solidFill>
                          <a:effectLst/>
                          <a:latin typeface="Calibri" pitchFamily="34" charset="0"/>
                          <a:ea typeface="Times New Roman" pitchFamily="18" charset="0"/>
                          <a:cs typeface="Calibri" pitchFamily="34" charset="0"/>
                        </a:rPr>
                        <a:t>-0,87</a:t>
                      </a:r>
                      <a:endPar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19126">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0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Elaborazione Centro Studi e Ricerche CCIAA Maremma e Tirreno su dati ISTAT</a:t>
                      </a:r>
                      <a:endPar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2" marR="444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6"/>
                  </a:ext>
                </a:extLst>
              </a:tr>
            </a:tbl>
          </a:graphicData>
        </a:graphic>
      </p:graphicFrame>
      <p:sp>
        <p:nvSpPr>
          <p:cNvPr id="11315"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1.3 Popolazione residente e bilancio demografico 2015</a:t>
            </a:r>
          </a:p>
        </p:txBody>
      </p:sp>
      <p:sp>
        <p:nvSpPr>
          <p:cNvPr id="11316" name="Ovale 4"/>
          <p:cNvSpPr>
            <a:spLocks noChangeArrowheads="1"/>
          </p:cNvSpPr>
          <p:nvPr/>
        </p:nvSpPr>
        <p:spPr bwMode="auto">
          <a:xfrm>
            <a:off x="3851275" y="2060575"/>
            <a:ext cx="720725" cy="1081088"/>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
        <p:nvSpPr>
          <p:cNvPr id="11317" name="Ovale 5"/>
          <p:cNvSpPr>
            <a:spLocks noChangeArrowheads="1"/>
          </p:cNvSpPr>
          <p:nvPr/>
        </p:nvSpPr>
        <p:spPr bwMode="auto">
          <a:xfrm>
            <a:off x="7019925" y="2060575"/>
            <a:ext cx="720725" cy="1081088"/>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077913" y="4005263"/>
            <a:ext cx="7058025" cy="1171575"/>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Anche dall’analisi delle componenti del movimento naturale, nascite e morti, traspare che le popolazioni grossetana e livornese sono strutturalmente anziane: nascono pochi figli e, vista l’età media elevata, ne consegue una mortalità rilevante.</a:t>
            </a:r>
          </a:p>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400">
                <a:solidFill>
                  <a:schemeClr val="tx1"/>
                </a:solidFill>
              </a:rPr>
              <a:t>Livorno e Grosseto sono due fra le province più “anziane” della Toscana, superate, in peggio, dalla sola Massa Carrara.</a:t>
            </a:r>
            <a:endParaRPr lang="it-IT" altLang="it-IT">
              <a:solidFill>
                <a:schemeClr val="tx1"/>
              </a:solidFill>
            </a:endParaRPr>
          </a:p>
        </p:txBody>
      </p:sp>
      <p:graphicFrame>
        <p:nvGraphicFramePr>
          <p:cNvPr id="2" name="Tabella 1"/>
          <p:cNvGraphicFramePr>
            <a:graphicFrameLocks noGrp="1"/>
          </p:cNvGraphicFramePr>
          <p:nvPr/>
        </p:nvGraphicFramePr>
        <p:xfrm>
          <a:off x="1619250" y="1484313"/>
          <a:ext cx="5905500" cy="2051051"/>
        </p:xfrm>
        <a:graphic>
          <a:graphicData uri="http://schemas.openxmlformats.org/drawingml/2006/table">
            <a:tbl>
              <a:tblPr/>
              <a:tblGrid>
                <a:gridCol w="1296988">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150937">
                  <a:extLst>
                    <a:ext uri="{9D8B030D-6E8A-4147-A177-3AD203B41FA5}">
                      <a16:colId xmlns:a16="http://schemas.microsoft.com/office/drawing/2014/main" xmlns="" val="20002"/>
                    </a:ext>
                  </a:extLst>
                </a:gridCol>
                <a:gridCol w="1152525">
                  <a:extLst>
                    <a:ext uri="{9D8B030D-6E8A-4147-A177-3AD203B41FA5}">
                      <a16:colId xmlns:a16="http://schemas.microsoft.com/office/drawing/2014/main" xmlns="" val="20003"/>
                    </a:ext>
                  </a:extLst>
                </a:gridCol>
                <a:gridCol w="1152525">
                  <a:extLst>
                    <a:ext uri="{9D8B030D-6E8A-4147-A177-3AD203B41FA5}">
                      <a16:colId xmlns:a16="http://schemas.microsoft.com/office/drawing/2014/main" xmlns="" val="20004"/>
                    </a:ext>
                  </a:extLst>
                </a:gridCol>
              </a:tblGrid>
              <a:tr h="311150">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Nati, morti e tassi di nati-mortalità. Anno 2015</a:t>
                      </a:r>
                      <a:endParaRPr kumimoji="0" lang="it-IT"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477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Territorio</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Nati</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rgbClr val="C00000"/>
                          </a:solidFill>
                          <a:effectLst/>
                          <a:latin typeface="Calibri" pitchFamily="34" charset="0"/>
                          <a:ea typeface="Times New Roman" pitchFamily="18" charset="0"/>
                          <a:cs typeface="Calibri" pitchFamily="34" charset="0"/>
                        </a:rPr>
                        <a:t>Morti</a:t>
                      </a:r>
                      <a:endParaRPr kumimoji="0" lang="it-IT" sz="1200" b="0" i="0" u="none" strike="noStrike" cap="none" normalizeH="0" baseline="0" smtClean="0">
                        <a:ln>
                          <a:noFill/>
                        </a:ln>
                        <a:solidFill>
                          <a:srgbClr val="C00000"/>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200" b="0" i="1"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Tasso di natalità </a:t>
                      </a:r>
                      <a:r>
                        <a:rPr kumimoji="0" lang="it-IT" sz="1200" b="0"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it-IT" sz="1200" b="0" i="1" u="none" strike="noStrike" cap="none" normalizeH="0" baseline="0" dirty="0" smtClean="0">
                          <a:ln>
                            <a:noFill/>
                          </a:ln>
                          <a:solidFill>
                            <a:srgbClr val="C00000"/>
                          </a:solidFill>
                          <a:effectLst/>
                          <a:latin typeface="Calibri" pitchFamily="34" charset="0"/>
                          <a:ea typeface="Times New Roman" pitchFamily="18" charset="0"/>
                          <a:cs typeface="Calibri" pitchFamily="34" charset="0"/>
                        </a:rPr>
                        <a:t>Tasso di mortalità </a:t>
                      </a:r>
                      <a:r>
                        <a:rPr kumimoji="0" lang="it-IT" sz="1200" b="0"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60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Grosseto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1.467</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2.967</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chemeClr val="tx1"/>
                          </a:solidFill>
                          <a:effectLst/>
                          <a:latin typeface="Calibri" pitchFamily="34" charset="0"/>
                          <a:ea typeface="Times New Roman" pitchFamily="18" charset="0"/>
                          <a:cs typeface="Calibri" pitchFamily="34" charset="0"/>
                        </a:rPr>
                        <a:t>6,55</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chemeClr val="tx1"/>
                          </a:solidFill>
                          <a:effectLst/>
                          <a:latin typeface="Calibri" pitchFamily="34" charset="0"/>
                          <a:ea typeface="Times New Roman" pitchFamily="18" charset="0"/>
                          <a:cs typeface="Calibri" pitchFamily="34" charset="0"/>
                        </a:rPr>
                        <a:t>13,24</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60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Livorno</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2.365</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4.384</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chemeClr val="tx1"/>
                          </a:solidFill>
                          <a:effectLst/>
                          <a:latin typeface="Calibri" pitchFamily="34" charset="0"/>
                          <a:ea typeface="Times New Roman" pitchFamily="18" charset="0"/>
                          <a:cs typeface="Calibri" pitchFamily="34" charset="0"/>
                        </a:rPr>
                        <a:t>6,99</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1" i="1" u="none" strike="noStrike" cap="none" normalizeH="0" baseline="0" smtClean="0">
                          <a:ln>
                            <a:noFill/>
                          </a:ln>
                          <a:solidFill>
                            <a:schemeClr val="tx1"/>
                          </a:solidFill>
                          <a:effectLst/>
                          <a:latin typeface="Calibri" pitchFamily="34" charset="0"/>
                          <a:ea typeface="Times New Roman" pitchFamily="18" charset="0"/>
                          <a:cs typeface="Calibri" pitchFamily="34" charset="0"/>
                        </a:rPr>
                        <a:t>12,95</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60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Toscana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27.494</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45.350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7,33</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12,10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603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Italia</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485.780</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rPr>
                        <a:t>647.571</a:t>
                      </a: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8,00</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200" b="0" i="1" u="none" strike="noStrike" cap="none" normalizeH="0" baseline="0" smtClean="0">
                          <a:ln>
                            <a:noFill/>
                          </a:ln>
                          <a:solidFill>
                            <a:schemeClr val="tx1"/>
                          </a:solidFill>
                          <a:effectLst/>
                          <a:latin typeface="Calibri" pitchFamily="34" charset="0"/>
                          <a:ea typeface="Times New Roman" pitchFamily="18" charset="0"/>
                          <a:cs typeface="Calibri" pitchFamily="34" charset="0"/>
                        </a:rPr>
                        <a:t>10,66</a:t>
                      </a:r>
                      <a:endParaRPr kumimoji="0" lang="it-IT" sz="12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220663">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it-IT" sz="10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Elaborazione Centro Studi e Ricerche CCIAA Maremma e Tirreno su dati ISTAT</a:t>
                      </a:r>
                      <a:endParaRPr kumimoji="0" lang="it-IT"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6"/>
                  </a:ext>
                </a:extLst>
              </a:tr>
            </a:tbl>
          </a:graphicData>
        </a:graphic>
      </p:graphicFrame>
      <p:sp>
        <p:nvSpPr>
          <p:cNvPr id="13357"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1.4 Popolazione residente e bilancio demografico 2015</a:t>
            </a:r>
          </a:p>
        </p:txBody>
      </p:sp>
      <p:sp>
        <p:nvSpPr>
          <p:cNvPr id="13358" name="Ovale 4"/>
          <p:cNvSpPr>
            <a:spLocks noChangeArrowheads="1"/>
          </p:cNvSpPr>
          <p:nvPr/>
        </p:nvSpPr>
        <p:spPr bwMode="auto">
          <a:xfrm>
            <a:off x="5435600" y="2276475"/>
            <a:ext cx="720725" cy="1081088"/>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
        <p:nvSpPr>
          <p:cNvPr id="13359" name="Ovale 5"/>
          <p:cNvSpPr>
            <a:spLocks noChangeArrowheads="1"/>
          </p:cNvSpPr>
          <p:nvPr/>
        </p:nvSpPr>
        <p:spPr bwMode="auto">
          <a:xfrm>
            <a:off x="6588125" y="2276475"/>
            <a:ext cx="720725" cy="1081088"/>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u="sng"/>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3"/>
          <p:cNvPicPr>
            <a:picLocks noChangeAspect="1"/>
          </p:cNvPicPr>
          <p:nvPr/>
        </p:nvPicPr>
        <p:blipFill>
          <a:blip r:embed="rId3"/>
          <a:srcRect/>
          <a:stretch>
            <a:fillRect/>
          </a:stretch>
        </p:blipFill>
        <p:spPr bwMode="auto">
          <a:xfrm>
            <a:off x="1187450" y="404813"/>
            <a:ext cx="7175500" cy="5327650"/>
          </a:xfrm>
          <a:prstGeom prst="rect">
            <a:avLst/>
          </a:prstGeom>
          <a:noFill/>
          <a:ln w="9525">
            <a:noFill/>
            <a:miter lim="800000"/>
            <a:headEnd/>
            <a:tailEnd/>
          </a:ln>
        </p:spPr>
      </p:pic>
      <p:sp>
        <p:nvSpPr>
          <p:cNvPr id="15363"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1.5 Popolazione residente e bilancio demografico 2015</a:t>
            </a:r>
          </a:p>
        </p:txBody>
      </p:sp>
      <p:sp>
        <p:nvSpPr>
          <p:cNvPr id="15364" name="Ovale 4"/>
          <p:cNvSpPr>
            <a:spLocks noChangeArrowheads="1"/>
          </p:cNvSpPr>
          <p:nvPr/>
        </p:nvSpPr>
        <p:spPr bwMode="auto">
          <a:xfrm>
            <a:off x="3492500" y="981075"/>
            <a:ext cx="503238" cy="4968875"/>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1.6 Popolazione residente e bilancio demografico 2015</a:t>
            </a:r>
          </a:p>
        </p:txBody>
      </p:sp>
      <p:pic>
        <p:nvPicPr>
          <p:cNvPr id="17411" name="Immagine 2"/>
          <p:cNvPicPr>
            <a:picLocks noChangeAspect="1"/>
          </p:cNvPicPr>
          <p:nvPr/>
        </p:nvPicPr>
        <p:blipFill>
          <a:blip r:embed="rId3"/>
          <a:srcRect/>
          <a:stretch>
            <a:fillRect/>
          </a:stretch>
        </p:blipFill>
        <p:spPr bwMode="auto">
          <a:xfrm>
            <a:off x="250825" y="620713"/>
            <a:ext cx="8642350" cy="4725987"/>
          </a:xfrm>
          <a:prstGeom prst="rect">
            <a:avLst/>
          </a:prstGeom>
          <a:noFill/>
          <a:ln w="9525">
            <a:noFill/>
            <a:miter lim="800000"/>
            <a:headEnd/>
            <a:tailEnd/>
          </a:ln>
        </p:spPr>
      </p:pic>
      <p:sp>
        <p:nvSpPr>
          <p:cNvPr id="17412" name="Ovale 4"/>
          <p:cNvSpPr>
            <a:spLocks noChangeArrowheads="1"/>
          </p:cNvSpPr>
          <p:nvPr/>
        </p:nvSpPr>
        <p:spPr bwMode="auto">
          <a:xfrm>
            <a:off x="2627313" y="1341438"/>
            <a:ext cx="649287" cy="4103687"/>
          </a:xfrm>
          <a:prstGeom prst="ellipse">
            <a:avLst/>
          </a:prstGeom>
          <a:noFill/>
          <a:ln w="19050" algn="ctr">
            <a:solidFill>
              <a:srgbClr val="C00000"/>
            </a:solidFill>
            <a:round/>
            <a:headEnd/>
            <a:tailEnd/>
          </a:ln>
        </p:spPr>
        <p:txBody>
          <a:bodyPr/>
          <a:lstStyle/>
          <a:p>
            <a:pPr eaLnBrk="1" hangingPunct="1">
              <a:buClr>
                <a:srgbClr val="000000"/>
              </a:buClr>
              <a:buSzPct val="100000"/>
              <a:buFont typeface="Times New Roman" pitchFamily="18" charset="0"/>
              <a:buNone/>
            </a:pPr>
            <a:endParaRPr lang="it-IT"/>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100138" y="4724400"/>
            <a:ext cx="7058025" cy="587375"/>
          </a:xfrm>
          <a:prstGeom prst="rect">
            <a:avLst/>
          </a:prstGeom>
          <a:noFill/>
          <a:ln w="9525">
            <a:noFill/>
            <a:round/>
            <a:headEnd/>
            <a:tailEnd/>
          </a:ln>
          <a:effectLst/>
        </p:spPr>
        <p:txBody>
          <a:bodyPr lIns="90000" tIns="46800" rIns="90000" bIns="46800">
            <a:spAutoFit/>
          </a:bodyPr>
          <a:lstStyle/>
          <a:p>
            <a:pPr algn="jus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chemeClr val="tx1"/>
                </a:solidFill>
              </a:rPr>
              <a:t>Il numero medio di componenti per famiglia è, in entrambi i territori, nettamente inferiore rispetto alla media toscana ed a quella nazionale.</a:t>
            </a:r>
          </a:p>
        </p:txBody>
      </p:sp>
      <p:graphicFrame>
        <p:nvGraphicFramePr>
          <p:cNvPr id="19459" name="Grafico 3"/>
          <p:cNvGraphicFramePr>
            <a:graphicFrameLocks/>
          </p:cNvGraphicFramePr>
          <p:nvPr/>
        </p:nvGraphicFramePr>
        <p:xfrm>
          <a:off x="1476375" y="1052513"/>
          <a:ext cx="6149975" cy="3341687"/>
        </p:xfrm>
        <a:graphic>
          <a:graphicData uri="http://schemas.openxmlformats.org/presentationml/2006/ole">
            <p:oleObj spid="_x0000_s19459" r:id="rId4" imgW="6145301" imgH="3346994" progId="Excel.Chart.8">
              <p:embed/>
            </p:oleObj>
          </a:graphicData>
        </a:graphic>
      </p:graphicFrame>
      <p:sp>
        <p:nvSpPr>
          <p:cNvPr id="19460"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1.7 Popolazione residente e bilancio demografico 2015</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76275" y="4149725"/>
            <a:ext cx="7632700" cy="1387475"/>
          </a:xfrm>
          <a:prstGeom prst="rect">
            <a:avLst/>
          </a:prstGeom>
          <a:noFill/>
          <a:ln w="9525">
            <a:noFill/>
            <a:round/>
            <a:headEnd/>
            <a:tailEnd/>
          </a:ln>
          <a:effectLst/>
        </p:spPr>
        <p:txBody>
          <a:bodyPr lIns="90000" tIns="46800" rIns="90000" bIns="46800">
            <a:spAutoFit/>
          </a:bodyPr>
          <a:lstStyle/>
          <a:p>
            <a:pPr algn="just">
              <a:buFont typeface="Times New Roman" pitchFamily="18" charset="0"/>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altLang="it-IT" sz="1400">
                <a:solidFill>
                  <a:schemeClr val="tx1"/>
                </a:solidFill>
              </a:rPr>
              <a:t>La popolazione straniera di Grosseto e Livorno ha un incremento superiore rispetto a quello della Toscana e dell’Italia; tuttavia è in grado di “coprire” solo parte dell’ammanco dovuto al saldo naturale.</a:t>
            </a:r>
          </a:p>
          <a:p>
            <a:pPr algn="just">
              <a:buFont typeface="Times New Roman" pitchFamily="18" charset="0"/>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altLang="it-IT" sz="1400">
                <a:solidFill>
                  <a:schemeClr val="tx1"/>
                </a:solidFill>
              </a:rPr>
              <a:t>Negli ultimi anni i </a:t>
            </a:r>
            <a:r>
              <a:rPr lang="it-IT" altLang="it-IT" sz="1400" b="1">
                <a:solidFill>
                  <a:schemeClr val="tx1"/>
                </a:solidFill>
              </a:rPr>
              <a:t>flussi migratori regolari </a:t>
            </a:r>
            <a:r>
              <a:rPr lang="it-IT" altLang="it-IT" sz="1400">
                <a:solidFill>
                  <a:schemeClr val="tx1"/>
                </a:solidFill>
              </a:rPr>
              <a:t>sono andati comunque ad affievolirsi in tutti i territori esaminati.</a:t>
            </a:r>
          </a:p>
          <a:p>
            <a:pPr algn="just">
              <a:buFont typeface="Times New Roman" pitchFamily="18" charset="0"/>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it-IT" altLang="it-IT" sz="1400">
                <a:solidFill>
                  <a:schemeClr val="tx1"/>
                </a:solidFill>
              </a:rPr>
              <a:t>Il peso della popolazione straniera è maggiore a Grosseto rispetto a Livorno, la prima si avvicina al dato regionale, la seconda a quello nazionale.</a:t>
            </a:r>
            <a:endParaRPr lang="it-IT" altLang="it-IT" sz="1400">
              <a:solidFill>
                <a:srgbClr val="000000"/>
              </a:solidFill>
            </a:endParaRPr>
          </a:p>
        </p:txBody>
      </p:sp>
      <p:graphicFrame>
        <p:nvGraphicFramePr>
          <p:cNvPr id="3" name="Tabella 2"/>
          <p:cNvGraphicFramePr>
            <a:graphicFrameLocks noGrp="1"/>
          </p:cNvGraphicFramePr>
          <p:nvPr/>
        </p:nvGraphicFramePr>
        <p:xfrm>
          <a:off x="1000125" y="1268413"/>
          <a:ext cx="6985002" cy="2503486"/>
        </p:xfrm>
        <a:graphic>
          <a:graphicData uri="http://schemas.openxmlformats.org/drawingml/2006/table">
            <a:tbl>
              <a:tblPr firstRow="1" firstCol="1" bandRow="1"/>
              <a:tblGrid>
                <a:gridCol w="910060">
                  <a:extLst>
                    <a:ext uri="{9D8B030D-6E8A-4147-A177-3AD203B41FA5}">
                      <a16:colId xmlns:a16="http://schemas.microsoft.com/office/drawing/2014/main" xmlns="" val="20000"/>
                    </a:ext>
                  </a:extLst>
                </a:gridCol>
                <a:gridCol w="1045715">
                  <a:extLst>
                    <a:ext uri="{9D8B030D-6E8A-4147-A177-3AD203B41FA5}">
                      <a16:colId xmlns:a16="http://schemas.microsoft.com/office/drawing/2014/main" xmlns="" val="20001"/>
                    </a:ext>
                  </a:extLst>
                </a:gridCol>
                <a:gridCol w="1045715">
                  <a:extLst>
                    <a:ext uri="{9D8B030D-6E8A-4147-A177-3AD203B41FA5}">
                      <a16:colId xmlns:a16="http://schemas.microsoft.com/office/drawing/2014/main" xmlns="" val="20002"/>
                    </a:ext>
                  </a:extLst>
                </a:gridCol>
                <a:gridCol w="1045715">
                  <a:extLst>
                    <a:ext uri="{9D8B030D-6E8A-4147-A177-3AD203B41FA5}">
                      <a16:colId xmlns:a16="http://schemas.microsoft.com/office/drawing/2014/main" xmlns="" val="20003"/>
                    </a:ext>
                  </a:extLst>
                </a:gridCol>
                <a:gridCol w="1045715">
                  <a:extLst>
                    <a:ext uri="{9D8B030D-6E8A-4147-A177-3AD203B41FA5}">
                      <a16:colId xmlns:a16="http://schemas.microsoft.com/office/drawing/2014/main" xmlns="" val="20004"/>
                    </a:ext>
                  </a:extLst>
                </a:gridCol>
                <a:gridCol w="955948">
                  <a:extLst>
                    <a:ext uri="{9D8B030D-6E8A-4147-A177-3AD203B41FA5}">
                      <a16:colId xmlns:a16="http://schemas.microsoft.com/office/drawing/2014/main" xmlns="" val="20005"/>
                    </a:ext>
                  </a:extLst>
                </a:gridCol>
                <a:gridCol w="936134">
                  <a:extLst>
                    <a:ext uri="{9D8B030D-6E8A-4147-A177-3AD203B41FA5}">
                      <a16:colId xmlns:a16="http://schemas.microsoft.com/office/drawing/2014/main" xmlns="" val="20006"/>
                    </a:ext>
                  </a:extLst>
                </a:gridCol>
              </a:tblGrid>
              <a:tr h="525957">
                <a:tc gridSpan="7">
                  <a:txBody>
                    <a:bodyPr/>
                    <a:lstStyle/>
                    <a:p>
                      <a:pPr algn="ctr">
                        <a:lnSpc>
                          <a:spcPct val="115000"/>
                        </a:lnSpc>
                        <a:spcAft>
                          <a:spcPts val="0"/>
                        </a:spcAft>
                      </a:pPr>
                      <a:r>
                        <a:rPr lang="it-IT" sz="1400" b="1" dirty="0" smtClean="0">
                          <a:solidFill>
                            <a:srgbClr val="000000"/>
                          </a:solidFill>
                          <a:effectLst/>
                          <a:latin typeface="Calibri"/>
                          <a:ea typeface="Times New Roman"/>
                          <a:cs typeface="Calibri"/>
                        </a:rPr>
                        <a:t>Popolazione </a:t>
                      </a:r>
                      <a:r>
                        <a:rPr lang="it-IT" sz="1400" b="1" dirty="0">
                          <a:solidFill>
                            <a:srgbClr val="000000"/>
                          </a:solidFill>
                          <a:effectLst/>
                          <a:latin typeface="Calibri"/>
                          <a:ea typeface="Times New Roman"/>
                          <a:cs typeface="Calibri"/>
                        </a:rPr>
                        <a:t>straniera residente al 31/12/2015, variazione % </a:t>
                      </a:r>
                      <a:r>
                        <a:rPr lang="it-IT" sz="1400" b="1" dirty="0" smtClean="0">
                          <a:solidFill>
                            <a:srgbClr val="000000"/>
                          </a:solidFill>
                          <a:effectLst/>
                          <a:latin typeface="Calibri"/>
                          <a:ea typeface="Times New Roman"/>
                          <a:cs typeface="Calibri"/>
                        </a:rPr>
                        <a:t>tendenziale</a:t>
                      </a:r>
                    </a:p>
                    <a:p>
                      <a:pPr algn="ctr">
                        <a:lnSpc>
                          <a:spcPct val="115000"/>
                        </a:lnSpc>
                        <a:spcAft>
                          <a:spcPts val="0"/>
                        </a:spcAft>
                      </a:pPr>
                      <a:r>
                        <a:rPr lang="it-IT" sz="1400" b="1" dirty="0" smtClean="0">
                          <a:solidFill>
                            <a:srgbClr val="000000"/>
                          </a:solidFill>
                          <a:effectLst/>
                          <a:latin typeface="Calibri"/>
                          <a:ea typeface="Times New Roman"/>
                          <a:cs typeface="Calibri"/>
                        </a:rPr>
                        <a:t>ed </a:t>
                      </a:r>
                      <a:r>
                        <a:rPr lang="it-IT" sz="1400" b="1" dirty="0">
                          <a:solidFill>
                            <a:srgbClr val="000000"/>
                          </a:solidFill>
                          <a:effectLst/>
                          <a:latin typeface="Calibri"/>
                          <a:ea typeface="Times New Roman"/>
                          <a:cs typeface="Calibri"/>
                        </a:rPr>
                        <a:t>incidenza % sulla popolazione totale residente</a:t>
                      </a:r>
                      <a:endParaRPr lang="it-IT" sz="14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0"/>
                  </a:ext>
                </a:extLst>
              </a:tr>
              <a:tr h="259859">
                <a:tc rowSpan="2">
                  <a:txBody>
                    <a:bodyPr/>
                    <a:lstStyle/>
                    <a:p>
                      <a:pPr>
                        <a:lnSpc>
                          <a:spcPct val="115000"/>
                        </a:lnSpc>
                        <a:spcAft>
                          <a:spcPts val="0"/>
                        </a:spcAft>
                      </a:pPr>
                      <a:r>
                        <a:rPr lang="it-IT" sz="1200" i="1" dirty="0">
                          <a:solidFill>
                            <a:srgbClr val="C00000"/>
                          </a:solidFill>
                          <a:effectLst/>
                          <a:latin typeface="Calibri"/>
                          <a:ea typeface="Times New Roman"/>
                          <a:cs typeface="Calibri"/>
                        </a:rPr>
                        <a:t>Territorio</a:t>
                      </a:r>
                      <a:endParaRPr lang="it-IT" sz="1200" dirty="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a:solidFill>
                            <a:srgbClr val="C00000"/>
                          </a:solidFill>
                          <a:effectLst/>
                          <a:latin typeface="Calibri"/>
                          <a:ea typeface="Times New Roman"/>
                          <a:cs typeface="Calibri"/>
                        </a:rPr>
                        <a:t>2014</a:t>
                      </a:r>
                      <a:endParaRPr lang="it-IT" sz="120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it-IT" sz="1200" i="1">
                          <a:solidFill>
                            <a:srgbClr val="C00000"/>
                          </a:solidFill>
                          <a:effectLst/>
                          <a:latin typeface="Calibri"/>
                          <a:ea typeface="Times New Roman"/>
                          <a:cs typeface="Calibri"/>
                        </a:rPr>
                        <a:t>2015</a:t>
                      </a:r>
                      <a:endParaRPr lang="it-IT" sz="120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rowSpan="2">
                  <a:txBody>
                    <a:bodyPr/>
                    <a:lstStyle/>
                    <a:p>
                      <a:pPr algn="ctr">
                        <a:lnSpc>
                          <a:spcPct val="115000"/>
                        </a:lnSpc>
                        <a:spcAft>
                          <a:spcPts val="0"/>
                        </a:spcAft>
                      </a:pPr>
                      <a:r>
                        <a:rPr lang="it-IT" sz="1200" i="1">
                          <a:solidFill>
                            <a:srgbClr val="C00000"/>
                          </a:solidFill>
                          <a:effectLst/>
                          <a:latin typeface="Calibri"/>
                          <a:ea typeface="Times New Roman"/>
                          <a:cs typeface="Calibri"/>
                        </a:rPr>
                        <a:t>Variazione % tendenziale</a:t>
                      </a:r>
                      <a:endParaRPr lang="it-IT" sz="120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it-IT" sz="1200" i="1">
                          <a:solidFill>
                            <a:srgbClr val="C00000"/>
                          </a:solidFill>
                          <a:effectLst/>
                          <a:latin typeface="Calibri"/>
                          <a:ea typeface="Times New Roman"/>
                          <a:cs typeface="Calibri"/>
                        </a:rPr>
                        <a:t>Incidenza % su residenti</a:t>
                      </a:r>
                      <a:endParaRPr lang="it-IT" sz="120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7353">
                <a:tc vMerge="1">
                  <a:txBody>
                    <a:bodyPr/>
                    <a:lstStyle/>
                    <a:p>
                      <a:endParaRPr lang="it-IT"/>
                    </a:p>
                  </a:txBody>
                  <a:tcPr/>
                </a:tc>
                <a:tc>
                  <a:txBody>
                    <a:bodyPr/>
                    <a:lstStyle/>
                    <a:p>
                      <a:pPr algn="ctr">
                        <a:lnSpc>
                          <a:spcPct val="115000"/>
                        </a:lnSpc>
                        <a:spcAft>
                          <a:spcPts val="0"/>
                        </a:spcAft>
                      </a:pPr>
                      <a:r>
                        <a:rPr lang="it-IT" sz="1200" i="1" dirty="0">
                          <a:solidFill>
                            <a:srgbClr val="C00000"/>
                          </a:solidFill>
                          <a:effectLst/>
                          <a:latin typeface="Calibri"/>
                          <a:ea typeface="Times New Roman"/>
                          <a:cs typeface="Calibri"/>
                        </a:rPr>
                        <a:t>Totale</a:t>
                      </a:r>
                      <a:endParaRPr lang="it-IT" sz="1200" dirty="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dirty="0">
                          <a:solidFill>
                            <a:srgbClr val="C00000"/>
                          </a:solidFill>
                          <a:effectLst/>
                          <a:latin typeface="Calibri"/>
                          <a:ea typeface="Times New Roman"/>
                          <a:cs typeface="Calibri"/>
                        </a:rPr>
                        <a:t>Maschi</a:t>
                      </a:r>
                      <a:endParaRPr lang="it-IT" sz="1200" dirty="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dirty="0">
                          <a:solidFill>
                            <a:srgbClr val="C00000"/>
                          </a:solidFill>
                          <a:effectLst/>
                          <a:latin typeface="Calibri"/>
                          <a:ea typeface="Times New Roman"/>
                          <a:cs typeface="Calibri"/>
                        </a:rPr>
                        <a:t>Femmine</a:t>
                      </a:r>
                      <a:endParaRPr lang="it-IT" sz="1200" dirty="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i="1" dirty="0">
                          <a:solidFill>
                            <a:srgbClr val="C00000"/>
                          </a:solidFill>
                          <a:effectLst/>
                          <a:latin typeface="Calibri"/>
                          <a:ea typeface="Times New Roman"/>
                          <a:cs typeface="Calibri"/>
                        </a:rPr>
                        <a:t>Totale</a:t>
                      </a:r>
                      <a:endParaRPr lang="it-IT" sz="1200" dirty="0">
                        <a:solidFill>
                          <a:srgbClr val="C00000"/>
                        </a:solidFill>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xmlns="" val="10002"/>
                  </a:ext>
                </a:extLst>
              </a:tr>
              <a:tr h="259859">
                <a:tc>
                  <a:txBody>
                    <a:bodyPr/>
                    <a:lstStyle/>
                    <a:p>
                      <a:pPr>
                        <a:lnSpc>
                          <a:spcPct val="115000"/>
                        </a:lnSpc>
                        <a:spcAft>
                          <a:spcPts val="0"/>
                        </a:spcAft>
                      </a:pPr>
                      <a:r>
                        <a:rPr lang="it-IT" sz="1200" b="1" dirty="0">
                          <a:solidFill>
                            <a:srgbClr val="000000"/>
                          </a:solidFill>
                          <a:effectLst/>
                          <a:latin typeface="Calibri"/>
                          <a:ea typeface="Times New Roman"/>
                          <a:cs typeface="Calibri"/>
                        </a:rPr>
                        <a:t>Grosseto</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dirty="0">
                          <a:solidFill>
                            <a:srgbClr val="000000"/>
                          </a:solidFill>
                          <a:effectLst/>
                          <a:latin typeface="Calibri"/>
                          <a:ea typeface="Times New Roman"/>
                          <a:cs typeface="Calibri"/>
                        </a:rPr>
                        <a:t>21.702</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a:solidFill>
                            <a:srgbClr val="000000"/>
                          </a:solidFill>
                          <a:effectLst/>
                          <a:latin typeface="Calibri"/>
                          <a:ea typeface="Times New Roman"/>
                          <a:cs typeface="Calibri"/>
                        </a:rPr>
                        <a:t>10.051</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a:solidFill>
                            <a:srgbClr val="000000"/>
                          </a:solidFill>
                          <a:effectLst/>
                          <a:latin typeface="Calibri"/>
                          <a:ea typeface="Times New Roman"/>
                          <a:cs typeface="Calibri"/>
                        </a:rPr>
                        <a:t>12.042</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a:solidFill>
                            <a:srgbClr val="000000"/>
                          </a:solidFill>
                          <a:effectLst/>
                          <a:latin typeface="Calibri"/>
                          <a:ea typeface="Times New Roman"/>
                          <a:cs typeface="Calibri"/>
                        </a:rPr>
                        <a:t>22.093</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1">
                          <a:solidFill>
                            <a:srgbClr val="000000"/>
                          </a:solidFill>
                          <a:effectLst/>
                          <a:latin typeface="Calibri"/>
                          <a:ea typeface="Times New Roman"/>
                          <a:cs typeface="Calibri"/>
                        </a:rPr>
                        <a:t>1,8</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1">
                          <a:solidFill>
                            <a:srgbClr val="000000"/>
                          </a:solidFill>
                          <a:effectLst/>
                          <a:latin typeface="Calibri"/>
                          <a:ea typeface="Times New Roman"/>
                          <a:cs typeface="Calibri"/>
                        </a:rPr>
                        <a:t>9,88</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9859">
                <a:tc>
                  <a:txBody>
                    <a:bodyPr/>
                    <a:lstStyle/>
                    <a:p>
                      <a:pPr>
                        <a:lnSpc>
                          <a:spcPct val="115000"/>
                        </a:lnSpc>
                        <a:spcAft>
                          <a:spcPts val="0"/>
                        </a:spcAft>
                      </a:pPr>
                      <a:r>
                        <a:rPr lang="it-IT" sz="1200" b="1" dirty="0">
                          <a:solidFill>
                            <a:srgbClr val="000000"/>
                          </a:solidFill>
                          <a:effectLst/>
                          <a:latin typeface="Calibri"/>
                          <a:ea typeface="Times New Roman"/>
                          <a:cs typeface="Calibri"/>
                        </a:rPr>
                        <a:t>Livorno</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dirty="0">
                          <a:solidFill>
                            <a:srgbClr val="000000"/>
                          </a:solidFill>
                          <a:effectLst/>
                          <a:latin typeface="Calibri"/>
                          <a:ea typeface="Times New Roman"/>
                          <a:cs typeface="Calibri"/>
                        </a:rPr>
                        <a:t>26.524</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dirty="0">
                          <a:solidFill>
                            <a:srgbClr val="000000"/>
                          </a:solidFill>
                          <a:effectLst/>
                          <a:latin typeface="Calibri"/>
                          <a:ea typeface="Times New Roman"/>
                          <a:cs typeface="Calibri"/>
                        </a:rPr>
                        <a:t>12.130</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dirty="0">
                          <a:solidFill>
                            <a:srgbClr val="000000"/>
                          </a:solidFill>
                          <a:effectLst/>
                          <a:latin typeface="Calibri"/>
                          <a:ea typeface="Times New Roman"/>
                          <a:cs typeface="Calibri"/>
                        </a:rPr>
                        <a:t>14.553</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b="1" dirty="0">
                          <a:solidFill>
                            <a:srgbClr val="000000"/>
                          </a:solidFill>
                          <a:effectLst/>
                          <a:latin typeface="Calibri"/>
                          <a:ea typeface="Times New Roman"/>
                          <a:cs typeface="Calibri"/>
                        </a:rPr>
                        <a:t>26.683</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1" dirty="0">
                          <a:solidFill>
                            <a:srgbClr val="000000"/>
                          </a:solidFill>
                          <a:effectLst/>
                          <a:latin typeface="Calibri"/>
                          <a:ea typeface="Times New Roman"/>
                          <a:cs typeface="Calibri"/>
                        </a:rPr>
                        <a:t>0,6</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1" dirty="0">
                          <a:solidFill>
                            <a:srgbClr val="000000"/>
                          </a:solidFill>
                          <a:effectLst/>
                          <a:latin typeface="Calibri"/>
                          <a:ea typeface="Times New Roman"/>
                          <a:cs typeface="Calibri"/>
                        </a:rPr>
                        <a:t>7,90</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9859">
                <a:tc>
                  <a:txBody>
                    <a:bodyPr/>
                    <a:lstStyle/>
                    <a:p>
                      <a:pPr>
                        <a:lnSpc>
                          <a:spcPct val="115000"/>
                        </a:lnSpc>
                        <a:spcAft>
                          <a:spcPts val="0"/>
                        </a:spcAft>
                      </a:pPr>
                      <a:r>
                        <a:rPr lang="it-IT" sz="1200">
                          <a:solidFill>
                            <a:srgbClr val="000000"/>
                          </a:solidFill>
                          <a:effectLst/>
                          <a:latin typeface="Calibri"/>
                          <a:ea typeface="Times New Roman"/>
                          <a:cs typeface="Calibri"/>
                        </a:rPr>
                        <a:t>Toscana</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a:solidFill>
                            <a:srgbClr val="000000"/>
                          </a:solidFill>
                          <a:effectLst/>
                          <a:latin typeface="Calibri"/>
                          <a:ea typeface="Times New Roman"/>
                          <a:cs typeface="Calibri"/>
                        </a:rPr>
                        <a:t>395.573</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dirty="0">
                          <a:solidFill>
                            <a:srgbClr val="000000"/>
                          </a:solidFill>
                          <a:effectLst/>
                          <a:latin typeface="Calibri"/>
                          <a:ea typeface="Times New Roman"/>
                          <a:cs typeface="Calibri"/>
                        </a:rPr>
                        <a:t>182.785</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dirty="0">
                          <a:solidFill>
                            <a:srgbClr val="000000"/>
                          </a:solidFill>
                          <a:effectLst/>
                          <a:latin typeface="Calibri"/>
                          <a:ea typeface="Times New Roman"/>
                          <a:cs typeface="Calibri"/>
                        </a:rPr>
                        <a:t>213.434</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dirty="0">
                          <a:solidFill>
                            <a:srgbClr val="000000"/>
                          </a:solidFill>
                          <a:effectLst/>
                          <a:latin typeface="Calibri"/>
                          <a:ea typeface="Times New Roman"/>
                          <a:cs typeface="Calibri"/>
                        </a:rPr>
                        <a:t>396.219</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0" dirty="0">
                          <a:solidFill>
                            <a:srgbClr val="000000"/>
                          </a:solidFill>
                          <a:effectLst/>
                          <a:latin typeface="Calibri"/>
                          <a:ea typeface="Times New Roman"/>
                          <a:cs typeface="Calibri"/>
                        </a:rPr>
                        <a:t>0,2</a:t>
                      </a:r>
                      <a:endParaRPr lang="it-IT" sz="1200" b="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0" dirty="0">
                          <a:solidFill>
                            <a:srgbClr val="000000"/>
                          </a:solidFill>
                          <a:effectLst/>
                          <a:latin typeface="Calibri"/>
                          <a:ea typeface="Times New Roman"/>
                          <a:cs typeface="Calibri"/>
                        </a:rPr>
                        <a:t>10,58</a:t>
                      </a:r>
                      <a:endParaRPr lang="it-IT" sz="1200" b="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9859">
                <a:tc>
                  <a:txBody>
                    <a:bodyPr/>
                    <a:lstStyle/>
                    <a:p>
                      <a:pPr>
                        <a:lnSpc>
                          <a:spcPct val="115000"/>
                        </a:lnSpc>
                        <a:spcAft>
                          <a:spcPts val="0"/>
                        </a:spcAft>
                      </a:pPr>
                      <a:r>
                        <a:rPr lang="it-IT" sz="1200">
                          <a:solidFill>
                            <a:srgbClr val="000000"/>
                          </a:solidFill>
                          <a:effectLst/>
                          <a:latin typeface="Calibri"/>
                          <a:ea typeface="Times New Roman"/>
                          <a:cs typeface="Calibri"/>
                        </a:rPr>
                        <a:t>Italia</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a:solidFill>
                            <a:srgbClr val="000000"/>
                          </a:solidFill>
                          <a:effectLst/>
                          <a:latin typeface="Calibri"/>
                          <a:ea typeface="Times New Roman"/>
                          <a:cs typeface="Calibri"/>
                        </a:rPr>
                        <a:t>5.014.437</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a:solidFill>
                            <a:srgbClr val="000000"/>
                          </a:solidFill>
                          <a:effectLst/>
                          <a:latin typeface="Calibri"/>
                          <a:ea typeface="Times New Roman"/>
                          <a:cs typeface="Calibri"/>
                        </a:rPr>
                        <a:t>2.381.487</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a:solidFill>
                            <a:srgbClr val="000000"/>
                          </a:solidFill>
                          <a:effectLst/>
                          <a:latin typeface="Calibri"/>
                          <a:ea typeface="Times New Roman"/>
                          <a:cs typeface="Calibri"/>
                        </a:rPr>
                        <a:t>2.644.666</a:t>
                      </a:r>
                      <a:endParaRPr lang="it-IT" sz="120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it-IT" sz="1200" dirty="0">
                          <a:solidFill>
                            <a:srgbClr val="000000"/>
                          </a:solidFill>
                          <a:effectLst/>
                          <a:latin typeface="Calibri"/>
                          <a:ea typeface="Times New Roman"/>
                          <a:cs typeface="Calibri"/>
                        </a:rPr>
                        <a:t>5.026.153</a:t>
                      </a:r>
                      <a:endParaRPr lang="it-IT" sz="12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0" dirty="0">
                          <a:solidFill>
                            <a:srgbClr val="000000"/>
                          </a:solidFill>
                          <a:effectLst/>
                          <a:latin typeface="Calibri"/>
                          <a:ea typeface="Times New Roman"/>
                          <a:cs typeface="Calibri"/>
                        </a:rPr>
                        <a:t>0,2</a:t>
                      </a:r>
                      <a:endParaRPr lang="it-IT" sz="1200" b="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200" b="0" dirty="0">
                          <a:solidFill>
                            <a:srgbClr val="000000"/>
                          </a:solidFill>
                          <a:effectLst/>
                          <a:latin typeface="Calibri"/>
                          <a:ea typeface="Times New Roman"/>
                          <a:cs typeface="Calibri"/>
                        </a:rPr>
                        <a:t>8,29</a:t>
                      </a:r>
                      <a:endParaRPr lang="it-IT" sz="1200" b="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0881">
                <a:tc gridSpan="7">
                  <a:txBody>
                    <a:bodyPr/>
                    <a:lstStyle/>
                    <a:p>
                      <a:pPr algn="ctr">
                        <a:lnSpc>
                          <a:spcPct val="115000"/>
                        </a:lnSpc>
                        <a:spcAft>
                          <a:spcPts val="0"/>
                        </a:spcAft>
                      </a:pPr>
                      <a:r>
                        <a:rPr lang="it-IT" sz="1000" i="1" dirty="0">
                          <a:solidFill>
                            <a:srgbClr val="000000"/>
                          </a:solidFill>
                          <a:effectLst/>
                          <a:latin typeface="Calibri"/>
                          <a:ea typeface="Times New Roman"/>
                          <a:cs typeface="Calibri"/>
                        </a:rPr>
                        <a:t>Elaborazione Centro Studi e Ricerche CCIAA Maremma e Tirreno su dati ISTAT</a:t>
                      </a:r>
                      <a:endParaRPr lang="it-IT" sz="1000" dirty="0">
                        <a:effectLst/>
                        <a:latin typeface="Calibri"/>
                        <a:ea typeface="Times New Roman"/>
                        <a:cs typeface="Times New Roman"/>
                      </a:endParaRPr>
                    </a:p>
                  </a:txBody>
                  <a:tcPr marL="44451" marR="44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7"/>
                  </a:ext>
                </a:extLst>
              </a:tr>
            </a:tbl>
          </a:graphicData>
        </a:graphic>
      </p:graphicFrame>
      <p:sp>
        <p:nvSpPr>
          <p:cNvPr id="21564" name="Text Box 2"/>
          <p:cNvSpPr txBox="1">
            <a:spLocks noChangeArrowheads="1"/>
          </p:cNvSpPr>
          <p:nvPr/>
        </p:nvSpPr>
        <p:spPr bwMode="auto">
          <a:xfrm>
            <a:off x="179388" y="3175"/>
            <a:ext cx="7058025" cy="341313"/>
          </a:xfrm>
          <a:prstGeom prst="rect">
            <a:avLst/>
          </a:prstGeom>
          <a:noFill/>
          <a:ln w="9525">
            <a:noFill/>
            <a:round/>
            <a:headEnd/>
            <a:tailEnd/>
          </a:ln>
          <a:effectLst/>
        </p:spPr>
        <p:txBody>
          <a:bodyPr lIns="90000" tIns="46800" rIns="90000" bIns="46800">
            <a:spAutoFit/>
          </a:bodyPr>
          <a:lstStyle/>
          <a:p>
            <a:pPr eaLnBrk="1" hangingPunct="1">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600">
                <a:solidFill>
                  <a:srgbClr val="C00000"/>
                </a:solidFill>
              </a:rPr>
              <a:t>2.1 Popolazione straniera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Light"/>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Calibri" pitchFamily="32" charset="0"/>
            <a:ea typeface="Microsoft YaHei"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1924</Words>
  <Application>Microsoft Office PowerPoint</Application>
  <PresentationFormat>Presentazione su schermo (4:3)</PresentationFormat>
  <Paragraphs>552</Paragraphs>
  <Slides>17</Slides>
  <Notes>17</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17</vt:i4>
      </vt:variant>
    </vt:vector>
  </HeadingPairs>
  <TitlesOfParts>
    <vt:vector size="26" baseType="lpstr">
      <vt:lpstr>Calibri</vt:lpstr>
      <vt:lpstr>Microsoft YaHei</vt:lpstr>
      <vt:lpstr>Arial</vt:lpstr>
      <vt:lpstr>Calibri Light</vt:lpstr>
      <vt:lpstr>Times New Roman</vt:lpstr>
      <vt:lpstr>Symbol</vt:lpstr>
      <vt:lpstr>Tema di Office</vt:lpstr>
      <vt:lpstr>1_Tema di Office</vt:lpstr>
      <vt:lpstr>Grafico di Microsoft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Piccini Silvia</dc:creator>
  <cp:lastModifiedBy>Xp Professional SP 3 Italiano</cp:lastModifiedBy>
  <cp:revision>393</cp:revision>
  <cp:lastPrinted>2016-10-27T12:01:19Z</cp:lastPrinted>
  <dcterms:created xsi:type="dcterms:W3CDTF">2016-05-19T08:17:46Z</dcterms:created>
  <dcterms:modified xsi:type="dcterms:W3CDTF">2016-11-03T16:06:41Z</dcterms:modified>
</cp:coreProperties>
</file>